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14523" r:id="rId2"/>
    <p:sldId id="14512" r:id="rId3"/>
    <p:sldId id="14509" r:id="rId4"/>
    <p:sldId id="14510" r:id="rId5"/>
    <p:sldId id="14511" r:id="rId6"/>
    <p:sldId id="261" r:id="rId7"/>
    <p:sldId id="14518" r:id="rId8"/>
    <p:sldId id="257" r:id="rId9"/>
    <p:sldId id="258" r:id="rId10"/>
    <p:sldId id="14517" r:id="rId11"/>
    <p:sldId id="260" r:id="rId12"/>
    <p:sldId id="14513" r:id="rId13"/>
    <p:sldId id="14521" r:id="rId14"/>
    <p:sldId id="14522" r:id="rId15"/>
    <p:sldId id="259" r:id="rId16"/>
    <p:sldId id="262" r:id="rId17"/>
    <p:sldId id="263" r:id="rId18"/>
    <p:sldId id="264" r:id="rId19"/>
    <p:sldId id="267" r:id="rId20"/>
    <p:sldId id="269" r:id="rId21"/>
    <p:sldId id="14520" r:id="rId22"/>
    <p:sldId id="265" r:id="rId23"/>
    <p:sldId id="266" r:id="rId24"/>
    <p:sldId id="268" r:id="rId25"/>
    <p:sldId id="14519" r:id="rId26"/>
    <p:sldId id="14516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lAvni0q6GDGwnKVk5Z+eSVTLk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4"/>
    <p:restoredTop sz="94694"/>
  </p:normalViewPr>
  <p:slideViewPr>
    <p:cSldViewPr snapToGrid="0">
      <p:cViewPr varScale="1">
        <p:scale>
          <a:sx n="126" d="100"/>
          <a:sy n="126" d="100"/>
        </p:scale>
        <p:origin x="115" y="336"/>
      </p:cViewPr>
      <p:guideLst>
        <p:guide pos="76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wire.com/news/home/20221128005875/en/AWS-Announces-Three-Amazon-EC2-Instances-Powered-by-New-AWS-Designed-Chip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https://www.businesswire.com/news/home/20221128005875/en/AWS-Announces-Three-Amazon-EC2-Instances-Powered-by-New-AWS-Designed-Chips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www.espares.co.uk</a:t>
            </a:r>
            <a:r>
              <a:rPr lang="en-US" dirty="0"/>
              <a:t>/product/es1779360?utm_source=</a:t>
            </a:r>
            <a:r>
              <a:rPr lang="en-US" dirty="0" err="1"/>
              <a:t>google+shopping&amp;utm_medium</a:t>
            </a:r>
            <a:r>
              <a:rPr lang="en-US" dirty="0"/>
              <a:t>=</a:t>
            </a:r>
            <a:r>
              <a:rPr lang="en-US" dirty="0" err="1"/>
              <a:t>shopping&amp;utm_campaign</a:t>
            </a:r>
            <a:r>
              <a:rPr lang="en-US" dirty="0"/>
              <a:t>=</a:t>
            </a:r>
            <a:r>
              <a:rPr lang="en-US" dirty="0" err="1"/>
              <a:t>google+shopping&amp;gclid</a:t>
            </a:r>
            <a:r>
              <a:rPr lang="en-US" dirty="0"/>
              <a:t>=Cj0KCQiAxbefBhDfARIsAL4XLRo16psLKQBdAx0qw5zBtukYZpX6CVsrncibK_ZHQW-7KY5mTjLMmvUaAuN0EALw_wcB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92034B-F6F6-FC48-9C15-FC137739BF57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394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1FE23C15-0B0F-8E82-E9E7-BC46A4648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>
            <a:extLst>
              <a:ext uri="{FF2B5EF4-FFF2-40B4-BE49-F238E27FC236}">
                <a16:creationId xmlns:a16="http://schemas.microsoft.com/office/drawing/2014/main" id="{04E68DCD-A005-3634-3C11-ECDAAF5159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>
            <a:extLst>
              <a:ext uri="{FF2B5EF4-FFF2-40B4-BE49-F238E27FC236}">
                <a16:creationId xmlns:a16="http://schemas.microsoft.com/office/drawing/2014/main" id="{C6205BB3-5EB4-C673-B5A4-750A02DB24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5867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2E4BF4AF-03B0-88F1-1C05-261000109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>
            <a:extLst>
              <a:ext uri="{FF2B5EF4-FFF2-40B4-BE49-F238E27FC236}">
                <a16:creationId xmlns:a16="http://schemas.microsoft.com/office/drawing/2014/main" id="{B2CF5E2C-1890-14F6-D773-EF821BF7D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:notes">
            <a:extLst>
              <a:ext uri="{FF2B5EF4-FFF2-40B4-BE49-F238E27FC236}">
                <a16:creationId xmlns:a16="http://schemas.microsoft.com/office/drawing/2014/main" id="{D3A6633A-3120-F14D-2E6C-57FA5CB44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770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>
          <a:extLst>
            <a:ext uri="{FF2B5EF4-FFF2-40B4-BE49-F238E27FC236}">
              <a16:creationId xmlns:a16="http://schemas.microsoft.com/office/drawing/2014/main" id="{2B646B93-26E4-4A3C-FF72-C2F84B4E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>
            <a:extLst>
              <a:ext uri="{FF2B5EF4-FFF2-40B4-BE49-F238E27FC236}">
                <a16:creationId xmlns:a16="http://schemas.microsoft.com/office/drawing/2014/main" id="{8C49374C-21A2-AA3E-ED68-A6DA74DE22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:notes">
            <a:extLst>
              <a:ext uri="{FF2B5EF4-FFF2-40B4-BE49-F238E27FC236}">
                <a16:creationId xmlns:a16="http://schemas.microsoft.com/office/drawing/2014/main" id="{26B7B2CD-3D04-EA95-DE5F-EE1AAF669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870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 w/ Sub">
  <p:cSld name="1 Column Slide w/ Sub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A3EFF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2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 sz="2000">
                <a:solidFill>
                  <a:schemeClr val="dk2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>
                <a:solidFill>
                  <a:schemeClr val="dk2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▪"/>
              <a:defRPr>
                <a:solidFill>
                  <a:schemeClr val="dk2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>
                <a:solidFill>
                  <a:schemeClr val="dk2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lumn slide ">
  <p:cSld name="1_3 column slide 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26"/>
          <p:cNvCxnSpPr/>
          <p:nvPr/>
        </p:nvCxnSpPr>
        <p:spPr>
          <a:xfrm>
            <a:off x="8932863" y="1629287"/>
            <a:ext cx="0" cy="408622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body" idx="2"/>
          </p:nvPr>
        </p:nvSpPr>
        <p:spPr>
          <a:xfrm>
            <a:off x="9037637" y="1629597"/>
            <a:ext cx="2674937" cy="408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 sz="2000"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3"/>
          </p:nvPr>
        </p:nvSpPr>
        <p:spPr>
          <a:xfrm>
            <a:off x="479425" y="1629287"/>
            <a:ext cx="8348664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 sz="2000"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 sz="1800"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Font typeface="Arial"/>
              <a:buChar char="•"/>
              <a:defRPr sz="1800">
                <a:solidFill>
                  <a:srgbClr val="38383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 sz="1800">
                <a:solidFill>
                  <a:srgbClr val="38383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text with image">
  <p:cSld name="2 column text with imag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>
            <a:spLocks noGrp="1"/>
          </p:cNvSpPr>
          <p:nvPr>
            <p:ph type="pic" idx="2"/>
          </p:nvPr>
        </p:nvSpPr>
        <p:spPr>
          <a:xfrm>
            <a:off x="3354388" y="1618445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7"/>
          <p:cNvSpPr>
            <a:spLocks noGrp="1"/>
          </p:cNvSpPr>
          <p:nvPr>
            <p:ph type="pic" idx="3"/>
          </p:nvPr>
        </p:nvSpPr>
        <p:spPr>
          <a:xfrm>
            <a:off x="3354388" y="3755872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7"/>
          <p:cNvSpPr>
            <a:spLocks noGrp="1"/>
          </p:cNvSpPr>
          <p:nvPr>
            <p:ph type="pic" idx="4"/>
          </p:nvPr>
        </p:nvSpPr>
        <p:spPr>
          <a:xfrm>
            <a:off x="9066213" y="1618445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7"/>
          <p:cNvSpPr>
            <a:spLocks noGrp="1"/>
          </p:cNvSpPr>
          <p:nvPr>
            <p:ph type="pic" idx="5"/>
          </p:nvPr>
        </p:nvSpPr>
        <p:spPr>
          <a:xfrm>
            <a:off x="9066213" y="3755872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7"/>
          <p:cNvSpPr txBox="1">
            <a:spLocks noGrp="1"/>
          </p:cNvSpPr>
          <p:nvPr>
            <p:ph type="body" idx="6"/>
          </p:nvPr>
        </p:nvSpPr>
        <p:spPr>
          <a:xfrm>
            <a:off x="479425" y="1618445"/>
            <a:ext cx="26193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000"/>
              <a:buFont typeface="Arial"/>
              <a:buChar char="•"/>
              <a:defRPr sz="2000">
                <a:solidFill>
                  <a:srgbClr val="38383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Font typeface="Arial"/>
              <a:buChar char="•"/>
              <a:defRPr>
                <a:solidFill>
                  <a:srgbClr val="38383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>
                <a:solidFill>
                  <a:srgbClr val="38383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7"/>
          </p:nvPr>
        </p:nvSpPr>
        <p:spPr>
          <a:xfrm>
            <a:off x="6220216" y="1618445"/>
            <a:ext cx="26066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000"/>
              <a:buFont typeface="Arial"/>
              <a:buChar char="•"/>
              <a:defRPr sz="20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Font typeface="Arial"/>
              <a:buChar char="•"/>
              <a:defRPr>
                <a:solidFill>
                  <a:srgbClr val="38383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>
                <a:solidFill>
                  <a:srgbClr val="38383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image ">
  <p:cSld name="2 column with image 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8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6" name="Google Shape;96;p28"/>
          <p:cNvSpPr txBox="1">
            <a:spLocks noGrp="1"/>
          </p:cNvSpPr>
          <p:nvPr>
            <p:ph type="body" idx="2"/>
          </p:nvPr>
        </p:nvSpPr>
        <p:spPr>
          <a:xfrm>
            <a:off x="479425" y="1629080"/>
            <a:ext cx="5481108" cy="408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 sz="2000"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 sz="1800"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>
            <a:spLocks noGrp="1"/>
          </p:cNvSpPr>
          <p:nvPr>
            <p:ph type="pic" idx="3"/>
          </p:nvPr>
        </p:nvSpPr>
        <p:spPr>
          <a:xfrm>
            <a:off x="6250924" y="1629080"/>
            <a:ext cx="5461651" cy="40864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Sldie">
  <p:cSld name="Table Sldi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Closing Slide">
  <p:cSld name="2_Closing Slide">
    <p:bg>
      <p:bgPr>
        <a:solidFill>
          <a:schemeClr val="accen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0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rgbClr val="7A3EFF"/>
          </a:solidFill>
          <a:ln>
            <a:noFill/>
          </a:ln>
        </p:spPr>
      </p:pic>
      <p:sp>
        <p:nvSpPr>
          <p:cNvPr id="102" name="Google Shape;102;p30"/>
          <p:cNvSpPr/>
          <p:nvPr/>
        </p:nvSpPr>
        <p:spPr>
          <a:xfrm>
            <a:off x="2336011" y="2192125"/>
            <a:ext cx="579858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n.j.goodenough@sheffield.ac.uk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 with TOP level Bullet">
  <p:cSld name="1 Column Slide with TOP level Bulle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rgbClr val="7A3EFF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 sz="2000">
                <a:solidFill>
                  <a:schemeClr val="dk2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 sz="1800">
                <a:solidFill>
                  <a:schemeClr val="dk2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▪"/>
              <a:defRPr sz="1800">
                <a:solidFill>
                  <a:schemeClr val="dk2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 sz="1800">
                <a:solidFill>
                  <a:schemeClr val="dk2"/>
                </a:solidFill>
              </a:defRPr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dk2"/>
                </a:solidFill>
              </a:defRPr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dk2"/>
                </a:solidFill>
              </a:defRPr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dk2"/>
                </a:solidFill>
              </a:defRPr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">
  <p:cSld name="10_Title Slide">
    <p:bg>
      <p:bgPr>
        <a:solidFill>
          <a:schemeClr val="accen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0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rgbClr val="23A3FF"/>
          </a:solidFill>
          <a:ln>
            <a:noFill/>
          </a:ln>
        </p:spPr>
      </p:pic>
      <p:sp>
        <p:nvSpPr>
          <p:cNvPr id="33" name="Google Shape;33;p20"/>
          <p:cNvSpPr txBox="1">
            <a:spLocks noGrp="1"/>
          </p:cNvSpPr>
          <p:nvPr>
            <p:ph type="title"/>
          </p:nvPr>
        </p:nvSpPr>
        <p:spPr>
          <a:xfrm>
            <a:off x="6096001" y="1207042"/>
            <a:ext cx="5113338" cy="151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5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R="0" lvl="1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20"/>
          <p:cNvSpPr txBox="1"/>
          <p:nvPr/>
        </p:nvSpPr>
        <p:spPr>
          <a:xfrm>
            <a:off x="947738" y="1548511"/>
            <a:ext cx="32893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EEE Department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Section Divider slide">
  <p:cSld name="4_Section Divider slide">
    <p:bg>
      <p:bgPr>
        <a:solidFill>
          <a:schemeClr val="accen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1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6096001" y="1207042"/>
            <a:ext cx="5113338" cy="151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5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R="0" lvl="1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21"/>
          <p:cNvSpPr txBox="1"/>
          <p:nvPr/>
        </p:nvSpPr>
        <p:spPr>
          <a:xfrm>
            <a:off x="947738" y="1548511"/>
            <a:ext cx="32893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EEE Department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slide ">
  <p:cSld name="2 column slide 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22"/>
          <p:cNvCxnSpPr/>
          <p:nvPr/>
        </p:nvCxnSpPr>
        <p:spPr>
          <a:xfrm>
            <a:off x="6096000" y="1620481"/>
            <a:ext cx="0" cy="451520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5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2"/>
          </p:nvPr>
        </p:nvSpPr>
        <p:spPr>
          <a:xfrm>
            <a:off x="479425" y="1620481"/>
            <a:ext cx="5345642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rgbClr val="7A3EFF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3"/>
          </p:nvPr>
        </p:nvSpPr>
        <p:spPr>
          <a:xfrm>
            <a:off x="477587" y="2202443"/>
            <a:ext cx="5347480" cy="393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000"/>
              <a:buFont typeface="Arial"/>
              <a:buChar char="•"/>
              <a:defRPr sz="20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Font typeface="Arial"/>
              <a:buChar char="•"/>
              <a:defRPr>
                <a:solidFill>
                  <a:srgbClr val="38383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>
                <a:solidFill>
                  <a:srgbClr val="38383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4"/>
          </p:nvPr>
        </p:nvSpPr>
        <p:spPr>
          <a:xfrm>
            <a:off x="6341534" y="1620481"/>
            <a:ext cx="5371042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rgbClr val="7A3EFF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5"/>
          </p:nvPr>
        </p:nvSpPr>
        <p:spPr>
          <a:xfrm>
            <a:off x="6339947" y="2202442"/>
            <a:ext cx="5372628" cy="39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7A3EFF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7A3EFF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7A3EFF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7A3EFF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7A3EFF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slide ">
  <p:cSld name="3 column slide 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23"/>
          <p:cNvCxnSpPr/>
          <p:nvPr/>
        </p:nvCxnSpPr>
        <p:spPr>
          <a:xfrm>
            <a:off x="4148138" y="1611050"/>
            <a:ext cx="0" cy="4448438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" name="Google Shape;51;p23"/>
          <p:cNvCxnSpPr/>
          <p:nvPr/>
        </p:nvCxnSpPr>
        <p:spPr>
          <a:xfrm>
            <a:off x="8051800" y="1611050"/>
            <a:ext cx="0" cy="4448438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2"/>
          </p:nvPr>
        </p:nvSpPr>
        <p:spPr>
          <a:xfrm>
            <a:off x="479425" y="2373786"/>
            <a:ext cx="3392553" cy="360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000"/>
              <a:buFont typeface="Arial"/>
              <a:buChar char="•"/>
              <a:defRPr sz="20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>
                <a:solidFill>
                  <a:srgbClr val="38383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rgbClr val="38383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3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rgbClr val="7A3EFF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4"/>
          </p:nvPr>
        </p:nvSpPr>
        <p:spPr>
          <a:xfrm>
            <a:off x="4416359" y="2373786"/>
            <a:ext cx="3359281" cy="360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000"/>
              <a:buFont typeface="Arial"/>
              <a:buChar char="•"/>
              <a:defRPr sz="20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5"/>
          </p:nvPr>
        </p:nvSpPr>
        <p:spPr>
          <a:xfrm>
            <a:off x="8300113" y="2373786"/>
            <a:ext cx="3412462" cy="360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000"/>
              <a:buFont typeface="Arial"/>
              <a:buChar char="•"/>
              <a:defRPr sz="20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6"/>
          </p:nvPr>
        </p:nvSpPr>
        <p:spPr>
          <a:xfrm>
            <a:off x="4419997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rgbClr val="7A3EFF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body" idx="7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rgbClr val="7A3EFF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slide with images">
  <p:cSld name="3 column slide with image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2"/>
          </p:nvPr>
        </p:nvSpPr>
        <p:spPr>
          <a:xfrm>
            <a:off x="8299119" y="2372564"/>
            <a:ext cx="3413455" cy="360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000"/>
              <a:buFont typeface="Arial"/>
              <a:buChar char="•"/>
              <a:defRPr sz="20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grpSp>
        <p:nvGrpSpPr>
          <p:cNvPr id="64" name="Google Shape;64;p24"/>
          <p:cNvGrpSpPr/>
          <p:nvPr/>
        </p:nvGrpSpPr>
        <p:grpSpPr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65" name="Google Shape;65;p24"/>
            <p:cNvCxnSpPr/>
            <p:nvPr/>
          </p:nvCxnSpPr>
          <p:spPr>
            <a:xfrm>
              <a:off x="3706307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24"/>
            <p:cNvCxnSpPr/>
            <p:nvPr/>
          </p:nvCxnSpPr>
          <p:spPr>
            <a:xfrm>
              <a:off x="7509483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7" name="Google Shape;67;p24"/>
          <p:cNvSpPr txBox="1">
            <a:spLocks noGrp="1"/>
          </p:cNvSpPr>
          <p:nvPr>
            <p:ph type="body" idx="3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rgbClr val="7A3EFF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4"/>
          </p:nvPr>
        </p:nvSpPr>
        <p:spPr>
          <a:xfrm>
            <a:off x="4416192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rgbClr val="7A3EFF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body" idx="5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rgbClr val="7A3EFF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6"/>
          </p:nvPr>
        </p:nvSpPr>
        <p:spPr>
          <a:xfrm>
            <a:off x="4415863" y="2372564"/>
            <a:ext cx="3360274" cy="360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000"/>
              <a:buFont typeface="Arial"/>
              <a:buChar char="•"/>
              <a:defRPr sz="20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7"/>
          </p:nvPr>
        </p:nvSpPr>
        <p:spPr>
          <a:xfrm>
            <a:off x="479425" y="2372564"/>
            <a:ext cx="3360274" cy="360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000"/>
              <a:buFont typeface="Arial"/>
              <a:buChar char="•"/>
              <a:defRPr sz="20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Font typeface="Arial"/>
              <a:buChar char="•"/>
              <a:defRPr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Font typeface="Arial"/>
              <a:buChar char="•"/>
              <a:defRPr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l_narrow_wide">
  <p:cSld name="2_col_narrow_w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25"/>
          <p:cNvCxnSpPr/>
          <p:nvPr/>
        </p:nvCxnSpPr>
        <p:spPr>
          <a:xfrm>
            <a:off x="3255004" y="1631950"/>
            <a:ext cx="0" cy="408622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2"/>
          </p:nvPr>
        </p:nvSpPr>
        <p:spPr>
          <a:xfrm>
            <a:off x="479425" y="1631112"/>
            <a:ext cx="2619375" cy="408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 sz="2000"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body" idx="3"/>
          </p:nvPr>
        </p:nvSpPr>
        <p:spPr>
          <a:xfrm>
            <a:off x="3416035" y="1631112"/>
            <a:ext cx="8296540" cy="408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600"/>
              <a:buChar char="•"/>
              <a:defRPr sz="2000">
                <a:solidFill>
                  <a:srgbClr val="38383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 sz="1800"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Font typeface="Arial"/>
              <a:buChar char="•"/>
              <a:defRPr sz="1800">
                <a:solidFill>
                  <a:srgbClr val="38383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40"/>
              <a:buChar char="–"/>
              <a:defRPr sz="1800">
                <a:solidFill>
                  <a:srgbClr val="38383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7A3E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/>
          <p:nvPr/>
        </p:nvSpPr>
        <p:spPr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5"/>
          <p:cNvSpPr txBox="1">
            <a:spLocks noGrp="1"/>
          </p:cNvSpPr>
          <p:nvPr>
            <p:ph type="body" idx="1"/>
          </p:nvPr>
        </p:nvSpPr>
        <p:spPr>
          <a:xfrm>
            <a:off x="479425" y="1133061"/>
            <a:ext cx="11243088" cy="460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libri"/>
              <a:buChar char="–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libri"/>
              <a:buChar char="–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Lq4r6CpMHuKSOkQQUY60YUluoHZ0jMW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github.com/orgs/Microelectronic-Group-MISS-TUoS/repositorie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A8BC577-23D8-FAD8-584A-DEC5EE8D9598}"/>
              </a:ext>
            </a:extLst>
          </p:cNvPr>
          <p:cNvSpPr/>
          <p:nvPr/>
        </p:nvSpPr>
        <p:spPr>
          <a:xfrm>
            <a:off x="-83574" y="-484239"/>
            <a:ext cx="12359148" cy="7826477"/>
          </a:xfrm>
          <a:prstGeom prst="rect">
            <a:avLst/>
          </a:prstGeom>
          <a:solidFill>
            <a:srgbClr val="440099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108;p1">
            <a:extLst>
              <a:ext uri="{FF2B5EF4-FFF2-40B4-BE49-F238E27FC236}">
                <a16:creationId xmlns:a16="http://schemas.microsoft.com/office/drawing/2014/main" id="{6F1A2048-69ED-184C-5119-19E1D8D63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45066" y="5366901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rPr lang="en-US" b="1" dirty="0">
                <a:solidFill>
                  <a:schemeClr val="bg1"/>
                </a:solidFill>
              </a:rPr>
              <a:t>John Goodenough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" name="Google Shape;109;p1">
            <a:extLst>
              <a:ext uri="{FF2B5EF4-FFF2-40B4-BE49-F238E27FC236}">
                <a16:creationId xmlns:a16="http://schemas.microsoft.com/office/drawing/2014/main" id="{A4BAAF3B-A2BE-34BD-95E1-1CFAAAC5802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45066" y="5676781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rPr lang="en-US" b="1" dirty="0">
                <a:solidFill>
                  <a:schemeClr val="bg1"/>
                </a:solidFill>
              </a:rPr>
              <a:t>8/5/25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Google Shape;110;p1">
            <a:extLst>
              <a:ext uri="{FF2B5EF4-FFF2-40B4-BE49-F238E27FC236}">
                <a16:creationId xmlns:a16="http://schemas.microsoft.com/office/drawing/2014/main" id="{830C6FE2-699F-1979-EF26-200D661F0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5995" y="1207041"/>
            <a:ext cx="7073343" cy="190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bg1"/>
                </a:solidFill>
              </a:rPr>
              <a:t>2024-2025 MSc SoC Design Projects</a:t>
            </a:r>
            <a:endParaRPr sz="6600" b="1" dirty="0">
              <a:solidFill>
                <a:schemeClr val="bg1"/>
              </a:solidFill>
            </a:endParaRPr>
          </a:p>
        </p:txBody>
      </p:sp>
      <p:sp>
        <p:nvSpPr>
          <p:cNvPr id="9" name="Google Shape;110;p1">
            <a:extLst>
              <a:ext uri="{FF2B5EF4-FFF2-40B4-BE49-F238E27FC236}">
                <a16:creationId xmlns:a16="http://schemas.microsoft.com/office/drawing/2014/main" id="{A1D07DF8-C774-5BF1-AA38-BC2D6A85A917}"/>
              </a:ext>
            </a:extLst>
          </p:cNvPr>
          <p:cNvSpPr txBox="1">
            <a:spLocks/>
          </p:cNvSpPr>
          <p:nvPr/>
        </p:nvSpPr>
        <p:spPr>
          <a:xfrm>
            <a:off x="982662" y="5200788"/>
            <a:ext cx="2969276" cy="92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7A3E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EEE</a:t>
            </a:r>
          </a:p>
          <a:p>
            <a:r>
              <a:rPr lang="en-US" b="1" dirty="0">
                <a:solidFill>
                  <a:schemeClr val="bg1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132554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6A323AC8-064B-037F-6AF2-3A40F7EB8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>
            <a:extLst>
              <a:ext uri="{FF2B5EF4-FFF2-40B4-BE49-F238E27FC236}">
                <a16:creationId xmlns:a16="http://schemas.microsoft.com/office/drawing/2014/main" id="{A6B3A8D1-0492-DE4F-3C2E-E80F2C974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on Chip (SoC) Projects - Power</a:t>
            </a:r>
            <a:endParaRPr dirty="0"/>
          </a:p>
        </p:txBody>
      </p:sp>
      <p:sp>
        <p:nvSpPr>
          <p:cNvPr id="117" name="Google Shape;117;p2">
            <a:extLst>
              <a:ext uri="{FF2B5EF4-FFF2-40B4-BE49-F238E27FC236}">
                <a16:creationId xmlns:a16="http://schemas.microsoft.com/office/drawing/2014/main" id="{C05A4511-5352-AFD2-B946-3CD0E197E9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Your</a:t>
            </a:r>
            <a:r>
              <a:rPr lang="en-US" dirty="0"/>
              <a:t> project will be </a:t>
            </a:r>
            <a:r>
              <a:rPr lang="en-US" i="1" dirty="0"/>
              <a:t>extending</a:t>
            </a:r>
            <a:r>
              <a:rPr lang="en-US" dirty="0"/>
              <a:t> an SoC example – </a:t>
            </a:r>
            <a:r>
              <a:rPr lang="en-US" dirty="0" err="1"/>
              <a:t>Rvfpga</a:t>
            </a:r>
            <a:r>
              <a:rPr lang="en-US" dirty="0"/>
              <a:t> to have new specific system function to control power state of the system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8E046A-931E-3F2C-0497-8860562EE8D1}"/>
              </a:ext>
            </a:extLst>
          </p:cNvPr>
          <p:cNvGrpSpPr/>
          <p:nvPr/>
        </p:nvGrpSpPr>
        <p:grpSpPr>
          <a:xfrm>
            <a:off x="757990" y="1756611"/>
            <a:ext cx="5338010" cy="4623087"/>
            <a:chOff x="757989" y="1756611"/>
            <a:chExt cx="5820941" cy="5151041"/>
          </a:xfrm>
        </p:grpSpPr>
        <p:grpSp>
          <p:nvGrpSpPr>
            <p:cNvPr id="119" name="Google Shape;119;p2">
              <a:extLst>
                <a:ext uri="{FF2B5EF4-FFF2-40B4-BE49-F238E27FC236}">
                  <a16:creationId xmlns:a16="http://schemas.microsoft.com/office/drawing/2014/main" id="{1F0A2A79-0D93-BC99-05A6-91FF6B514953}"/>
                </a:ext>
              </a:extLst>
            </p:cNvPr>
            <p:cNvGrpSpPr/>
            <p:nvPr/>
          </p:nvGrpSpPr>
          <p:grpSpPr>
            <a:xfrm>
              <a:off x="757989" y="1756611"/>
              <a:ext cx="5820941" cy="5151041"/>
              <a:chOff x="757988" y="1756611"/>
              <a:chExt cx="6262913" cy="5151041"/>
            </a:xfrm>
          </p:grpSpPr>
          <p:sp>
            <p:nvSpPr>
              <p:cNvPr id="120" name="Google Shape;120;p2">
                <a:extLst>
                  <a:ext uri="{FF2B5EF4-FFF2-40B4-BE49-F238E27FC236}">
                    <a16:creationId xmlns:a16="http://schemas.microsoft.com/office/drawing/2014/main" id="{39F02CC9-C108-9233-06CF-97AE3A2A2364}"/>
                  </a:ext>
                </a:extLst>
              </p:cNvPr>
              <p:cNvSpPr/>
              <p:nvPr/>
            </p:nvSpPr>
            <p:spPr>
              <a:xfrm>
                <a:off x="1695690" y="1915007"/>
                <a:ext cx="1412111" cy="126164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Processor</a:t>
                </a:r>
                <a:endParaRPr dirty="0"/>
              </a:p>
            </p:txBody>
          </p:sp>
          <p:sp>
            <p:nvSpPr>
              <p:cNvPr id="121" name="Google Shape;121;p2">
                <a:extLst>
                  <a:ext uri="{FF2B5EF4-FFF2-40B4-BE49-F238E27FC236}">
                    <a16:creationId xmlns:a16="http://schemas.microsoft.com/office/drawing/2014/main" id="{C283CA1C-287C-B8A4-F07E-104F3E089494}"/>
                  </a:ext>
                </a:extLst>
              </p:cNvPr>
              <p:cNvSpPr/>
              <p:nvPr/>
            </p:nvSpPr>
            <p:spPr>
              <a:xfrm>
                <a:off x="3261616" y="1908208"/>
                <a:ext cx="1505823" cy="126164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Memory Controller</a:t>
                </a:r>
                <a:endParaRPr dirty="0"/>
              </a:p>
            </p:txBody>
          </p:sp>
          <p:sp>
            <p:nvSpPr>
              <p:cNvPr id="122" name="Google Shape;122;p2">
                <a:extLst>
                  <a:ext uri="{FF2B5EF4-FFF2-40B4-BE49-F238E27FC236}">
                    <a16:creationId xmlns:a16="http://schemas.microsoft.com/office/drawing/2014/main" id="{2F5AB4F6-1DB3-0A0D-D37C-418752D17C43}"/>
                  </a:ext>
                </a:extLst>
              </p:cNvPr>
              <p:cNvSpPr/>
              <p:nvPr/>
            </p:nvSpPr>
            <p:spPr>
              <a:xfrm>
                <a:off x="1815877" y="3209598"/>
                <a:ext cx="2847372" cy="3773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AXI Interconnect - Bus</a:t>
                </a:r>
                <a:endParaRPr dirty="0"/>
              </a:p>
            </p:txBody>
          </p:sp>
          <p:sp>
            <p:nvSpPr>
              <p:cNvPr id="123" name="Google Shape;123;p2">
                <a:extLst>
                  <a:ext uri="{FF2B5EF4-FFF2-40B4-BE49-F238E27FC236}">
                    <a16:creationId xmlns:a16="http://schemas.microsoft.com/office/drawing/2014/main" id="{57D6FBF2-2378-CAB8-AB8D-AF60690A661A}"/>
                  </a:ext>
                </a:extLst>
              </p:cNvPr>
              <p:cNvSpPr/>
              <p:nvPr/>
            </p:nvSpPr>
            <p:spPr>
              <a:xfrm>
                <a:off x="2369775" y="3796273"/>
                <a:ext cx="1457822" cy="38814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I/O</a:t>
                </a:r>
                <a:endParaRPr/>
              </a:p>
            </p:txBody>
          </p:sp>
          <p:sp>
            <p:nvSpPr>
              <p:cNvPr id="124" name="Google Shape;124;p2">
                <a:extLst>
                  <a:ext uri="{FF2B5EF4-FFF2-40B4-BE49-F238E27FC236}">
                    <a16:creationId xmlns:a16="http://schemas.microsoft.com/office/drawing/2014/main" id="{0B8F0BB7-C9F6-1E37-FC5B-5CF822B48C74}"/>
                  </a:ext>
                </a:extLst>
              </p:cNvPr>
              <p:cNvSpPr/>
              <p:nvPr/>
            </p:nvSpPr>
            <p:spPr>
              <a:xfrm>
                <a:off x="757988" y="1756611"/>
                <a:ext cx="6262913" cy="5151041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">
                <a:extLst>
                  <a:ext uri="{FF2B5EF4-FFF2-40B4-BE49-F238E27FC236}">
                    <a16:creationId xmlns:a16="http://schemas.microsoft.com/office/drawing/2014/main" id="{96BAD376-D282-703B-7775-6E0D8C425AF8}"/>
                  </a:ext>
                </a:extLst>
              </p:cNvPr>
              <p:cNvSpPr/>
              <p:nvPr/>
            </p:nvSpPr>
            <p:spPr>
              <a:xfrm>
                <a:off x="4064947" y="4081401"/>
                <a:ext cx="1412111" cy="1261641"/>
              </a:xfrm>
              <a:prstGeom prst="roundRect">
                <a:avLst>
                  <a:gd name="adj" fmla="val 16667"/>
                </a:avLst>
              </a:prstGeom>
              <a:solidFill>
                <a:srgbClr val="BF9500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IO Component</a:t>
                </a:r>
                <a:endParaRPr/>
              </a:p>
            </p:txBody>
          </p:sp>
          <p:sp>
            <p:nvSpPr>
              <p:cNvPr id="12" name="Google Shape;122;p2">
                <a:extLst>
                  <a:ext uri="{FF2B5EF4-FFF2-40B4-BE49-F238E27FC236}">
                    <a16:creationId xmlns:a16="http://schemas.microsoft.com/office/drawing/2014/main" id="{7E0DF9FF-0DDE-3966-C82C-D242C256F814}"/>
                  </a:ext>
                </a:extLst>
              </p:cNvPr>
              <p:cNvSpPr/>
              <p:nvPr/>
            </p:nvSpPr>
            <p:spPr>
              <a:xfrm>
                <a:off x="2028300" y="4538233"/>
                <a:ext cx="2847372" cy="3773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AXI Interconnect - Bus</a:t>
                </a:r>
                <a:endParaRPr dirty="0"/>
              </a:p>
            </p:txBody>
          </p:sp>
        </p:grpSp>
        <p:sp>
          <p:nvSpPr>
            <p:cNvPr id="128" name="Google Shape;128;p2">
              <a:extLst>
                <a:ext uri="{FF2B5EF4-FFF2-40B4-BE49-F238E27FC236}">
                  <a16:creationId xmlns:a16="http://schemas.microsoft.com/office/drawing/2014/main" id="{621B444D-AD5F-B5A2-2F1C-8E8D936D0BAB}"/>
                </a:ext>
              </a:extLst>
            </p:cNvPr>
            <p:cNvSpPr/>
            <p:nvPr/>
          </p:nvSpPr>
          <p:spPr>
            <a:xfrm>
              <a:off x="936724" y="4081401"/>
              <a:ext cx="964096" cy="1359244"/>
            </a:xfrm>
            <a:prstGeom prst="roundRect">
              <a:avLst>
                <a:gd name="adj" fmla="val 16667"/>
              </a:avLst>
            </a:prstGeom>
            <a:solidFill>
              <a:srgbClr val="FEC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Boot rom</a:t>
              </a:r>
              <a:endParaRPr/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9823581B-94F3-E10B-C44C-63C2078CDDC3}"/>
                </a:ext>
              </a:extLst>
            </p:cNvPr>
            <p:cNvSpPr/>
            <p:nvPr/>
          </p:nvSpPr>
          <p:spPr>
            <a:xfrm>
              <a:off x="4272577" y="2699298"/>
              <a:ext cx="1925307" cy="3629773"/>
            </a:xfrm>
            <a:prstGeom prst="arc">
              <a:avLst>
                <a:gd name="adj1" fmla="val 13588053"/>
                <a:gd name="adj2" fmla="val 540986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3E938C61-510F-B5B9-76C8-B6EC0DB18C59}"/>
                </a:ext>
              </a:extLst>
            </p:cNvPr>
            <p:cNvSpPr/>
            <p:nvPr/>
          </p:nvSpPr>
          <p:spPr>
            <a:xfrm>
              <a:off x="3966190" y="4184415"/>
              <a:ext cx="1312460" cy="1261642"/>
            </a:xfrm>
            <a:prstGeom prst="roundRect">
              <a:avLst>
                <a:gd name="adj" fmla="val 16667"/>
              </a:avLst>
            </a:prstGeom>
            <a:solidFill>
              <a:srgbClr val="BF9500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IO Component</a:t>
              </a:r>
              <a:endParaRPr/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B8A6CBF3-A0D4-2034-8121-68D300A23906}"/>
                </a:ext>
              </a:extLst>
            </p:cNvPr>
            <p:cNvSpPr/>
            <p:nvPr/>
          </p:nvSpPr>
          <p:spPr>
            <a:xfrm>
              <a:off x="3928860" y="5590237"/>
              <a:ext cx="1312460" cy="1261641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Power </a:t>
              </a: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Management Controller</a:t>
              </a:r>
              <a:endParaRPr sz="12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56BF2B4-CD5B-CEDC-3D83-150AFC447CD8}"/>
              </a:ext>
            </a:extLst>
          </p:cNvPr>
          <p:cNvSpPr/>
          <p:nvPr/>
        </p:nvSpPr>
        <p:spPr>
          <a:xfrm>
            <a:off x="8317500" y="1606283"/>
            <a:ext cx="1009882" cy="3969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EXTERNAL SYSTEM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8F40C71-20C8-13BC-6AA8-A3EE7CDA1DEC}"/>
              </a:ext>
            </a:extLst>
          </p:cNvPr>
          <p:cNvCxnSpPr>
            <a:cxnSpLocks/>
          </p:cNvCxnSpPr>
          <p:nvPr/>
        </p:nvCxnSpPr>
        <p:spPr>
          <a:xfrm flipV="1">
            <a:off x="4903595" y="3722505"/>
            <a:ext cx="3535616" cy="173236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C32B84A-9212-65DA-2317-74EB2F2207C2}"/>
              </a:ext>
            </a:extLst>
          </p:cNvPr>
          <p:cNvSpPr/>
          <p:nvPr/>
        </p:nvSpPr>
        <p:spPr>
          <a:xfrm>
            <a:off x="8439211" y="1826449"/>
            <a:ext cx="836152" cy="10435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9D8C8-4C79-BB57-7B1C-547AB69D6CF8}"/>
              </a:ext>
            </a:extLst>
          </p:cNvPr>
          <p:cNvSpPr/>
          <p:nvPr/>
        </p:nvSpPr>
        <p:spPr>
          <a:xfrm>
            <a:off x="8439211" y="3028854"/>
            <a:ext cx="836152" cy="10435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596DC-4018-B5F4-6CB1-97324FF284D9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4175328" y="2421674"/>
            <a:ext cx="4263883" cy="37161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6FF226D-1762-622D-3E3A-85C6BBFF2C97}"/>
              </a:ext>
            </a:extLst>
          </p:cNvPr>
          <p:cNvSpPr txBox="1"/>
          <p:nvPr/>
        </p:nvSpPr>
        <p:spPr>
          <a:xfrm>
            <a:off x="5273778" y="5682126"/>
            <a:ext cx="2122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PMC turns component blocks in the reference platform on an off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3EB54-ECC0-0FF5-E268-7EE32CCEF03E}"/>
              </a:ext>
            </a:extLst>
          </p:cNvPr>
          <p:cNvSpPr txBox="1"/>
          <p:nvPr/>
        </p:nvSpPr>
        <p:spPr>
          <a:xfrm>
            <a:off x="8128314" y="408890"/>
            <a:ext cx="95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B546F2-A37B-2C38-742B-AFF09C007488}"/>
              </a:ext>
            </a:extLst>
          </p:cNvPr>
          <p:cNvCxnSpPr>
            <a:stCxn id="13" idx="1"/>
          </p:cNvCxnSpPr>
          <p:nvPr/>
        </p:nvCxnSpPr>
        <p:spPr>
          <a:xfrm flipH="1">
            <a:off x="4301810" y="562779"/>
            <a:ext cx="3826504" cy="898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02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Example: SoC Project: Video/ Image (Also Sensor Fuse)</a:t>
            </a:r>
            <a:endParaRPr dirty="0"/>
          </a:p>
        </p:txBody>
      </p:sp>
      <p:sp>
        <p:nvSpPr>
          <p:cNvPr id="190" name="Google Shape;190;p5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What is the Read and Write Bandwidth From each of the Bus/Memory Masters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Is there enough of a ‘pipe’ to memory to meet the needs?</a:t>
            </a:r>
            <a:endParaRPr dirty="0"/>
          </a:p>
        </p:txBody>
      </p:sp>
      <p:grpSp>
        <p:nvGrpSpPr>
          <p:cNvPr id="191" name="Google Shape;191;p5"/>
          <p:cNvGrpSpPr/>
          <p:nvPr/>
        </p:nvGrpSpPr>
        <p:grpSpPr>
          <a:xfrm>
            <a:off x="1747626" y="1521154"/>
            <a:ext cx="8144515" cy="4945340"/>
            <a:chOff x="757989" y="1547274"/>
            <a:chExt cx="5253917" cy="4504317"/>
          </a:xfrm>
        </p:grpSpPr>
        <p:sp>
          <p:nvSpPr>
            <p:cNvPr id="192" name="Google Shape;192;p5"/>
            <p:cNvSpPr/>
            <p:nvPr/>
          </p:nvSpPr>
          <p:spPr>
            <a:xfrm>
              <a:off x="1040431" y="1810887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Processor</a:t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2820533" y="4270365"/>
              <a:ext cx="1412111" cy="44544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 Controller</a:t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227713" y="3493341"/>
              <a:ext cx="4381289" cy="275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Interconnect – AXI Bus</a:t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122611" y="4722457"/>
              <a:ext cx="705583" cy="5714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I/O</a:t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757989" y="1547274"/>
              <a:ext cx="5253917" cy="4083505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2799275" y="4983167"/>
              <a:ext cx="1510893" cy="106842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External SDRAM</a:t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1040431" y="4014174"/>
              <a:ext cx="869944" cy="4454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AXI2WB</a:t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2919528" y="1804571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AI Accelerator</a:t>
              </a:r>
              <a:endParaRPr dirty="0"/>
            </a:p>
          </p:txBody>
        </p:sp>
      </p:grpSp>
      <p:sp>
        <p:nvSpPr>
          <p:cNvPr id="201" name="Google Shape;201;p5"/>
          <p:cNvSpPr/>
          <p:nvPr/>
        </p:nvSpPr>
        <p:spPr>
          <a:xfrm>
            <a:off x="5603411" y="4048852"/>
            <a:ext cx="1081594" cy="31971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5023284" y="5433588"/>
            <a:ext cx="664350" cy="489063"/>
          </a:xfrm>
          <a:prstGeom prst="rect">
            <a:avLst/>
          </a:prstGeom>
          <a:solidFill>
            <a:srgbClr val="BF9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FB1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5761422" y="5431634"/>
            <a:ext cx="664350" cy="489063"/>
          </a:xfrm>
          <a:prstGeom prst="rect">
            <a:avLst/>
          </a:prstGeom>
          <a:solidFill>
            <a:srgbClr val="BF9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FB2</a:t>
            </a: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6457576" y="5417651"/>
            <a:ext cx="664350" cy="489063"/>
          </a:xfrm>
          <a:prstGeom prst="rect">
            <a:avLst/>
          </a:prstGeom>
          <a:solidFill>
            <a:srgbClr val="BF9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</a:t>
            </a:r>
            <a:endParaRPr/>
          </a:p>
        </p:txBody>
      </p:sp>
      <p:cxnSp>
        <p:nvCxnSpPr>
          <p:cNvPr id="205" name="Google Shape;205;p5"/>
          <p:cNvCxnSpPr/>
          <p:nvPr/>
        </p:nvCxnSpPr>
        <p:spPr>
          <a:xfrm>
            <a:off x="3768811" y="3195748"/>
            <a:ext cx="0" cy="46201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" name="Google Shape;206;p5"/>
          <p:cNvCxnSpPr/>
          <p:nvPr/>
        </p:nvCxnSpPr>
        <p:spPr>
          <a:xfrm>
            <a:off x="5984789" y="3188813"/>
            <a:ext cx="0" cy="46201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7" name="Google Shape;207;p5"/>
          <p:cNvCxnSpPr/>
          <p:nvPr/>
        </p:nvCxnSpPr>
        <p:spPr>
          <a:xfrm>
            <a:off x="6425772" y="3197992"/>
            <a:ext cx="0" cy="46201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8" name="Google Shape;208;p5"/>
          <p:cNvCxnSpPr/>
          <p:nvPr/>
        </p:nvCxnSpPr>
        <p:spPr>
          <a:xfrm>
            <a:off x="5984789" y="3960382"/>
            <a:ext cx="0" cy="55048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9" name="Google Shape;209;p5"/>
          <p:cNvCxnSpPr/>
          <p:nvPr/>
        </p:nvCxnSpPr>
        <p:spPr>
          <a:xfrm>
            <a:off x="5984789" y="4999929"/>
            <a:ext cx="0" cy="28250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" name="Google Shape;210;p5"/>
          <p:cNvCxnSpPr>
            <a:cxnSpLocks/>
            <a:stCxn id="3" idx="1"/>
            <a:endCxn id="199" idx="3"/>
          </p:cNvCxnSpPr>
          <p:nvPr/>
        </p:nvCxnSpPr>
        <p:spPr>
          <a:xfrm flipH="1" flipV="1">
            <a:off x="7287426" y="2496228"/>
            <a:ext cx="2909519" cy="2004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1" name="Google Shape;211;p5"/>
          <p:cNvSpPr/>
          <p:nvPr/>
        </p:nvSpPr>
        <p:spPr>
          <a:xfrm>
            <a:off x="5398520" y="3027405"/>
            <a:ext cx="359740" cy="2621031"/>
          </a:xfrm>
          <a:custGeom>
            <a:avLst/>
            <a:gdLst/>
            <a:ahLst/>
            <a:cxnLst/>
            <a:rect l="l" t="t" r="r" b="b"/>
            <a:pathLst>
              <a:path w="359740" h="2621031" extrusionOk="0">
                <a:moveTo>
                  <a:pt x="310302" y="0"/>
                </a:moveTo>
                <a:cubicBezTo>
                  <a:pt x="335015" y="234778"/>
                  <a:pt x="359729" y="469557"/>
                  <a:pt x="359729" y="741406"/>
                </a:cubicBezTo>
                <a:cubicBezTo>
                  <a:pt x="359729" y="1013255"/>
                  <a:pt x="361789" y="1330411"/>
                  <a:pt x="310302" y="1631092"/>
                </a:cubicBezTo>
                <a:cubicBezTo>
                  <a:pt x="258815" y="1931773"/>
                  <a:pt x="94059" y="2388973"/>
                  <a:pt x="50810" y="2545492"/>
                </a:cubicBezTo>
                <a:cubicBezTo>
                  <a:pt x="7561" y="2702011"/>
                  <a:pt x="-37747" y="2566087"/>
                  <a:pt x="50810" y="2570206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6138202" y="2990335"/>
            <a:ext cx="1952406" cy="2483708"/>
          </a:xfrm>
          <a:custGeom>
            <a:avLst/>
            <a:gdLst/>
            <a:ahLst/>
            <a:cxnLst/>
            <a:rect l="l" t="t" r="r" b="b"/>
            <a:pathLst>
              <a:path w="1952406" h="2483708" extrusionOk="0">
                <a:moveTo>
                  <a:pt x="89603" y="2483708"/>
                </a:moveTo>
                <a:cubicBezTo>
                  <a:pt x="-1013" y="1961635"/>
                  <a:pt x="-91629" y="1439562"/>
                  <a:pt x="188457" y="1161535"/>
                </a:cubicBezTo>
                <a:cubicBezTo>
                  <a:pt x="468543" y="883508"/>
                  <a:pt x="1481798" y="1009135"/>
                  <a:pt x="1770122" y="815546"/>
                </a:cubicBezTo>
                <a:cubicBezTo>
                  <a:pt x="2058446" y="621957"/>
                  <a:pt x="1918403" y="0"/>
                  <a:pt x="1918403" y="0"/>
                </a:cubicBezTo>
                <a:lnTo>
                  <a:pt x="1918403" y="0"/>
                </a:lnTo>
              </a:path>
            </a:pathLst>
          </a:custGeom>
          <a:noFill/>
          <a:ln w="76200" cap="flat" cmpd="sng">
            <a:solidFill>
              <a:srgbClr val="7A3EF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5"/>
          <p:cNvSpPr txBox="1"/>
          <p:nvPr/>
        </p:nvSpPr>
        <p:spPr>
          <a:xfrm>
            <a:off x="6789751" y="3204783"/>
            <a:ext cx="2772906" cy="46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00"/>
              <a:buFont typeface="Arial"/>
              <a:buNone/>
            </a:pPr>
            <a:r>
              <a:rPr lang="en-US" sz="1400" b="1" dirty="0">
                <a:solidFill>
                  <a:srgbClr val="7A3EFF"/>
                </a:solidFill>
                <a:latin typeface="Calibri"/>
                <a:ea typeface="Calibri"/>
                <a:cs typeface="Calibri"/>
                <a:sym typeface="Calibri"/>
              </a:rPr>
              <a:t>Reads per second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1400"/>
              <a:buFont typeface="Arial"/>
              <a:buNone/>
            </a:pPr>
            <a:r>
              <a:rPr lang="en-US" sz="1400" b="1" dirty="0">
                <a:solidFill>
                  <a:srgbClr val="7A3EFF"/>
                </a:solidFill>
                <a:latin typeface="Calibri"/>
                <a:ea typeface="Calibri"/>
                <a:cs typeface="Calibri"/>
                <a:sym typeface="Calibri"/>
              </a:rPr>
              <a:t>Pixels x </a:t>
            </a:r>
            <a:r>
              <a:rPr lang="en-US" sz="1400" b="1" dirty="0" err="1">
                <a:solidFill>
                  <a:srgbClr val="7A3EFF"/>
                </a:solidFill>
                <a:latin typeface="Calibri"/>
                <a:ea typeface="Calibri"/>
                <a:cs typeface="Calibri"/>
                <a:sym typeface="Calibri"/>
              </a:rPr>
              <a:t>FrameRate</a:t>
            </a:r>
            <a:endParaRPr sz="1400" b="1" dirty="0">
              <a:solidFill>
                <a:srgbClr val="7A3E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"/>
          <p:cNvSpPr txBox="1"/>
          <p:nvPr/>
        </p:nvSpPr>
        <p:spPr>
          <a:xfrm>
            <a:off x="4281063" y="3197575"/>
            <a:ext cx="2772906" cy="46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Writes per second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 volume</a:t>
            </a:r>
            <a:endParaRPr sz="14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 txBox="1"/>
          <p:nvPr/>
        </p:nvSpPr>
        <p:spPr>
          <a:xfrm>
            <a:off x="9286472" y="4769152"/>
            <a:ext cx="2523393" cy="387798"/>
          </a:xfrm>
          <a:prstGeom prst="rect">
            <a:avLst/>
          </a:prstGeom>
          <a:solidFill>
            <a:srgbClr val="FFDD66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Whats the max # R/W per second that AXI can support?</a:t>
            </a:r>
            <a:endParaRPr/>
          </a:p>
        </p:txBody>
      </p:sp>
      <p:cxnSp>
        <p:nvCxnSpPr>
          <p:cNvPr id="216" name="Google Shape;216;p5"/>
          <p:cNvCxnSpPr/>
          <p:nvPr/>
        </p:nvCxnSpPr>
        <p:spPr>
          <a:xfrm rot="10800000">
            <a:off x="8200767" y="3412885"/>
            <a:ext cx="1066801" cy="1351075"/>
          </a:xfrm>
          <a:prstGeom prst="straightConnector1">
            <a:avLst/>
          </a:prstGeom>
          <a:noFill/>
          <a:ln w="38100" cap="flat" cmpd="sng">
            <a:solidFill>
              <a:srgbClr val="FFDD6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7" name="Google Shape;217;p5"/>
          <p:cNvCxnSpPr/>
          <p:nvPr/>
        </p:nvCxnSpPr>
        <p:spPr>
          <a:xfrm rot="10800000">
            <a:off x="6008070" y="3367579"/>
            <a:ext cx="3296337" cy="1479226"/>
          </a:xfrm>
          <a:prstGeom prst="straightConnector1">
            <a:avLst/>
          </a:prstGeom>
          <a:noFill/>
          <a:ln w="38100" cap="flat" cmpd="sng">
            <a:solidFill>
              <a:srgbClr val="FFDD6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8" name="Google Shape;218;p5"/>
          <p:cNvCxnSpPr>
            <a:stCxn id="215" idx="1"/>
          </p:cNvCxnSpPr>
          <p:nvPr/>
        </p:nvCxnSpPr>
        <p:spPr>
          <a:xfrm rot="10800000">
            <a:off x="5948072" y="4136851"/>
            <a:ext cx="3338400" cy="826200"/>
          </a:xfrm>
          <a:prstGeom prst="straightConnector1">
            <a:avLst/>
          </a:prstGeom>
          <a:noFill/>
          <a:ln w="38100" cap="flat" cmpd="sng">
            <a:solidFill>
              <a:srgbClr val="FFDD6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9" name="Google Shape;219;p5"/>
          <p:cNvSpPr txBox="1"/>
          <p:nvPr/>
        </p:nvSpPr>
        <p:spPr>
          <a:xfrm>
            <a:off x="6801005" y="4113912"/>
            <a:ext cx="2772906" cy="1938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Whats the total demand here?</a:t>
            </a:r>
            <a:endParaRPr sz="1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/>
          <p:cNvSpPr txBox="1"/>
          <p:nvPr/>
        </p:nvSpPr>
        <p:spPr>
          <a:xfrm>
            <a:off x="7498880" y="5414749"/>
            <a:ext cx="2523393" cy="387798"/>
          </a:xfrm>
          <a:prstGeom prst="rect">
            <a:avLst/>
          </a:prstGeom>
          <a:solidFill>
            <a:srgbClr val="FEC399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Whats the max # R/W per second that SDRAM can support</a:t>
            </a:r>
            <a:endParaRPr/>
          </a:p>
        </p:txBody>
      </p:sp>
      <p:cxnSp>
        <p:nvCxnSpPr>
          <p:cNvPr id="221" name="Google Shape;221;p5"/>
          <p:cNvCxnSpPr/>
          <p:nvPr/>
        </p:nvCxnSpPr>
        <p:spPr>
          <a:xfrm rot="10800000">
            <a:off x="5929046" y="5104511"/>
            <a:ext cx="1565796" cy="327123"/>
          </a:xfrm>
          <a:prstGeom prst="straightConnector1">
            <a:avLst/>
          </a:prstGeom>
          <a:noFill/>
          <a:ln w="38100" cap="flat" cmpd="sng">
            <a:solidFill>
              <a:srgbClr val="FFA66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2" name="Google Shape;222;p5"/>
          <p:cNvSpPr txBox="1"/>
          <p:nvPr/>
        </p:nvSpPr>
        <p:spPr>
          <a:xfrm>
            <a:off x="7498880" y="6217068"/>
            <a:ext cx="2523393" cy="387798"/>
          </a:xfrm>
          <a:prstGeom prst="rect">
            <a:avLst/>
          </a:prstGeom>
          <a:solidFill>
            <a:srgbClr val="CACDD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is the read frequency for sprite? Once per frame?</a:t>
            </a:r>
            <a:endParaRPr/>
          </a:p>
        </p:txBody>
      </p:sp>
      <p:cxnSp>
        <p:nvCxnSpPr>
          <p:cNvPr id="223" name="Google Shape;223;p5"/>
          <p:cNvCxnSpPr/>
          <p:nvPr/>
        </p:nvCxnSpPr>
        <p:spPr>
          <a:xfrm rot="10800000">
            <a:off x="6928971" y="5850128"/>
            <a:ext cx="644545" cy="366940"/>
          </a:xfrm>
          <a:prstGeom prst="straightConnector1">
            <a:avLst/>
          </a:prstGeom>
          <a:noFill/>
          <a:ln w="38100" cap="flat" cmpd="sng">
            <a:solidFill>
              <a:srgbClr val="B0B5B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4" name="Google Shape;224;p5"/>
          <p:cNvSpPr txBox="1"/>
          <p:nvPr/>
        </p:nvSpPr>
        <p:spPr>
          <a:xfrm>
            <a:off x="241635" y="2320100"/>
            <a:ext cx="2523393" cy="387798"/>
          </a:xfrm>
          <a:prstGeom prst="rect">
            <a:avLst/>
          </a:prstGeom>
          <a:solidFill>
            <a:srgbClr val="CACDD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Don’t forget the processor…. What is it doing?</a:t>
            </a:r>
            <a:endParaRPr/>
          </a:p>
        </p:txBody>
      </p:sp>
      <p:sp>
        <p:nvSpPr>
          <p:cNvPr id="2" name="Google Shape;129;p2">
            <a:extLst>
              <a:ext uri="{FF2B5EF4-FFF2-40B4-BE49-F238E27FC236}">
                <a16:creationId xmlns:a16="http://schemas.microsoft.com/office/drawing/2014/main" id="{C7C4213E-6A50-06B1-5EAD-BF835EBEDBB1}"/>
              </a:ext>
            </a:extLst>
          </p:cNvPr>
          <p:cNvSpPr txBox="1"/>
          <p:nvPr/>
        </p:nvSpPr>
        <p:spPr>
          <a:xfrm>
            <a:off x="257443" y="6126204"/>
            <a:ext cx="73026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/pulp-platform/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/blob/master/scripts/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axi_intercon_gen.py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379EC-4AD4-AC1C-5B7A-B5CAA4EB53DB}"/>
              </a:ext>
            </a:extLst>
          </p:cNvPr>
          <p:cNvSpPr txBox="1"/>
          <p:nvPr/>
        </p:nvSpPr>
        <p:spPr>
          <a:xfrm>
            <a:off x="10196945" y="2146943"/>
            <a:ext cx="1066800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Offload Granule?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95CA8203-E5B7-CC92-4DFB-4DA7B5ECB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>
            <a:extLst>
              <a:ext uri="{FF2B5EF4-FFF2-40B4-BE49-F238E27FC236}">
                <a16:creationId xmlns:a16="http://schemas.microsoft.com/office/drawing/2014/main" id="{DD8192C2-1877-03EA-FFD9-E50661436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System on Chip Project: Video/ Image</a:t>
            </a:r>
            <a:endParaRPr/>
          </a:p>
        </p:txBody>
      </p:sp>
      <p:sp>
        <p:nvSpPr>
          <p:cNvPr id="190" name="Google Shape;190;p5">
            <a:extLst>
              <a:ext uri="{FF2B5EF4-FFF2-40B4-BE49-F238E27FC236}">
                <a16:creationId xmlns:a16="http://schemas.microsoft.com/office/drawing/2014/main" id="{43B2BBEA-2D0E-5CE9-31DC-6A84F5B73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What is the Read and Write Bandwidth From each of the Bus/Memory Masters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/>
              <a:t>Is there enough of a ‘pipe’ to memory to meet the needs?</a:t>
            </a:r>
            <a:endParaRPr/>
          </a:p>
        </p:txBody>
      </p:sp>
      <p:grpSp>
        <p:nvGrpSpPr>
          <p:cNvPr id="191" name="Google Shape;191;p5">
            <a:extLst>
              <a:ext uri="{FF2B5EF4-FFF2-40B4-BE49-F238E27FC236}">
                <a16:creationId xmlns:a16="http://schemas.microsoft.com/office/drawing/2014/main" id="{933F7399-0055-AB73-D89E-22919078199B}"/>
              </a:ext>
            </a:extLst>
          </p:cNvPr>
          <p:cNvGrpSpPr/>
          <p:nvPr/>
        </p:nvGrpSpPr>
        <p:grpSpPr>
          <a:xfrm>
            <a:off x="1747626" y="1531664"/>
            <a:ext cx="8144515" cy="4945340"/>
            <a:chOff x="757989" y="1547274"/>
            <a:chExt cx="5253917" cy="4504317"/>
          </a:xfrm>
        </p:grpSpPr>
        <p:sp>
          <p:nvSpPr>
            <p:cNvPr id="192" name="Google Shape;192;p5">
              <a:extLst>
                <a:ext uri="{FF2B5EF4-FFF2-40B4-BE49-F238E27FC236}">
                  <a16:creationId xmlns:a16="http://schemas.microsoft.com/office/drawing/2014/main" id="{BC22BE21-F6A6-4738-ED78-DD014E576067}"/>
                </a:ext>
              </a:extLst>
            </p:cNvPr>
            <p:cNvSpPr/>
            <p:nvPr/>
          </p:nvSpPr>
          <p:spPr>
            <a:xfrm>
              <a:off x="1040431" y="1810887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Processor</a:t>
              </a:r>
              <a:endParaRPr/>
            </a:p>
          </p:txBody>
        </p:sp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FB78C32D-44A8-D8B0-7E36-4F3C9777F5C5}"/>
                </a:ext>
              </a:extLst>
            </p:cNvPr>
            <p:cNvSpPr/>
            <p:nvPr/>
          </p:nvSpPr>
          <p:spPr>
            <a:xfrm>
              <a:off x="2820533" y="4270365"/>
              <a:ext cx="1412111" cy="44544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 Controller</a:t>
              </a:r>
              <a:endParaRPr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AD48E4D5-5126-6CAD-B300-9A72F11B705B}"/>
                </a:ext>
              </a:extLst>
            </p:cNvPr>
            <p:cNvSpPr/>
            <p:nvPr/>
          </p:nvSpPr>
          <p:spPr>
            <a:xfrm>
              <a:off x="1227713" y="3493341"/>
              <a:ext cx="4381289" cy="275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Interconnect – AXI Bus</a:t>
              </a:r>
              <a:endParaRPr/>
            </a:p>
          </p:txBody>
        </p:sp>
        <p:sp>
          <p:nvSpPr>
            <p:cNvPr id="195" name="Google Shape;195;p5">
              <a:extLst>
                <a:ext uri="{FF2B5EF4-FFF2-40B4-BE49-F238E27FC236}">
                  <a16:creationId xmlns:a16="http://schemas.microsoft.com/office/drawing/2014/main" id="{34703D68-A08C-B1F5-D765-1104E80E95AA}"/>
                </a:ext>
              </a:extLst>
            </p:cNvPr>
            <p:cNvSpPr/>
            <p:nvPr/>
          </p:nvSpPr>
          <p:spPr>
            <a:xfrm>
              <a:off x="1122611" y="4722457"/>
              <a:ext cx="705583" cy="5714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I/O</a:t>
              </a:r>
              <a:endParaRPr/>
            </a:p>
          </p:txBody>
        </p:sp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B79EBD0E-CE50-2987-7094-9FC62A05FF06}"/>
                </a:ext>
              </a:extLst>
            </p:cNvPr>
            <p:cNvSpPr/>
            <p:nvPr/>
          </p:nvSpPr>
          <p:spPr>
            <a:xfrm>
              <a:off x="757989" y="1547274"/>
              <a:ext cx="5253917" cy="4083505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25B9AC81-B80E-FAB0-A4A1-33F4129A3368}"/>
                </a:ext>
              </a:extLst>
            </p:cNvPr>
            <p:cNvSpPr/>
            <p:nvPr/>
          </p:nvSpPr>
          <p:spPr>
            <a:xfrm>
              <a:off x="2799275" y="4983167"/>
              <a:ext cx="1510893" cy="106842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External SDRAM</a:t>
              </a:r>
              <a:endParaRPr/>
            </a:p>
          </p:txBody>
        </p:sp>
        <p:sp>
          <p:nvSpPr>
            <p:cNvPr id="198" name="Google Shape;198;p5">
              <a:extLst>
                <a:ext uri="{FF2B5EF4-FFF2-40B4-BE49-F238E27FC236}">
                  <a16:creationId xmlns:a16="http://schemas.microsoft.com/office/drawing/2014/main" id="{92E34CFD-BA4B-41CC-A881-7CE5F0C7CBC8}"/>
                </a:ext>
              </a:extLst>
            </p:cNvPr>
            <p:cNvSpPr/>
            <p:nvPr/>
          </p:nvSpPr>
          <p:spPr>
            <a:xfrm>
              <a:off x="1040431" y="4014174"/>
              <a:ext cx="869944" cy="4454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AXI2WB</a:t>
              </a:r>
              <a:endParaRPr/>
            </a:p>
          </p:txBody>
        </p:sp>
        <p:sp>
          <p:nvSpPr>
            <p:cNvPr id="199" name="Google Shape;199;p5">
              <a:extLst>
                <a:ext uri="{FF2B5EF4-FFF2-40B4-BE49-F238E27FC236}">
                  <a16:creationId xmlns:a16="http://schemas.microsoft.com/office/drawing/2014/main" id="{9AFBCCCA-049A-256B-EEA1-673602830ABC}"/>
                </a:ext>
              </a:extLst>
            </p:cNvPr>
            <p:cNvSpPr/>
            <p:nvPr/>
          </p:nvSpPr>
          <p:spPr>
            <a:xfrm>
              <a:off x="2651399" y="1804571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CUSTOM ACCELERATOR</a:t>
              </a:r>
              <a:endParaRPr dirty="0"/>
            </a:p>
          </p:txBody>
        </p:sp>
        <p:sp>
          <p:nvSpPr>
            <p:cNvPr id="200" name="Google Shape;200;p5">
              <a:extLst>
                <a:ext uri="{FF2B5EF4-FFF2-40B4-BE49-F238E27FC236}">
                  <a16:creationId xmlns:a16="http://schemas.microsoft.com/office/drawing/2014/main" id="{DEA9B22C-873A-BB5B-D7A9-475338403FAB}"/>
                </a:ext>
              </a:extLst>
            </p:cNvPr>
            <p:cNvSpPr/>
            <p:nvPr/>
          </p:nvSpPr>
          <p:spPr>
            <a:xfrm>
              <a:off x="4262366" y="1798255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DISPLAY</a:t>
              </a:r>
              <a:endParaRPr dirty="0"/>
            </a:p>
          </p:txBody>
        </p:sp>
      </p:grpSp>
      <p:sp>
        <p:nvSpPr>
          <p:cNvPr id="201" name="Google Shape;201;p5">
            <a:extLst>
              <a:ext uri="{FF2B5EF4-FFF2-40B4-BE49-F238E27FC236}">
                <a16:creationId xmlns:a16="http://schemas.microsoft.com/office/drawing/2014/main" id="{03570AAD-EFCB-3225-E033-75322B586F92}"/>
              </a:ext>
            </a:extLst>
          </p:cNvPr>
          <p:cNvSpPr/>
          <p:nvPr/>
        </p:nvSpPr>
        <p:spPr>
          <a:xfrm>
            <a:off x="5603411" y="4048852"/>
            <a:ext cx="1081594" cy="31971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71505A45-1EEC-CA00-4AD6-4C1B1565F7F0}"/>
              </a:ext>
            </a:extLst>
          </p:cNvPr>
          <p:cNvSpPr/>
          <p:nvPr/>
        </p:nvSpPr>
        <p:spPr>
          <a:xfrm>
            <a:off x="5023284" y="5433588"/>
            <a:ext cx="664350" cy="489063"/>
          </a:xfrm>
          <a:prstGeom prst="rect">
            <a:avLst/>
          </a:prstGeom>
          <a:solidFill>
            <a:srgbClr val="BF9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FB1</a:t>
            </a:r>
            <a:endParaRPr/>
          </a:p>
        </p:txBody>
      </p:sp>
      <p:sp>
        <p:nvSpPr>
          <p:cNvPr id="203" name="Google Shape;203;p5">
            <a:extLst>
              <a:ext uri="{FF2B5EF4-FFF2-40B4-BE49-F238E27FC236}">
                <a16:creationId xmlns:a16="http://schemas.microsoft.com/office/drawing/2014/main" id="{A79687A7-B64D-FFE9-09BF-6E234C56BE31}"/>
              </a:ext>
            </a:extLst>
          </p:cNvPr>
          <p:cNvSpPr/>
          <p:nvPr/>
        </p:nvSpPr>
        <p:spPr>
          <a:xfrm>
            <a:off x="5761422" y="5431634"/>
            <a:ext cx="664350" cy="489063"/>
          </a:xfrm>
          <a:prstGeom prst="rect">
            <a:avLst/>
          </a:prstGeom>
          <a:solidFill>
            <a:srgbClr val="BF9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FB2</a:t>
            </a:r>
            <a:endParaRPr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40FAB16B-6A21-BFC5-CAE4-D7C4D128A1C5}"/>
              </a:ext>
            </a:extLst>
          </p:cNvPr>
          <p:cNvSpPr/>
          <p:nvPr/>
        </p:nvSpPr>
        <p:spPr>
          <a:xfrm>
            <a:off x="6457576" y="5417651"/>
            <a:ext cx="664350" cy="489063"/>
          </a:xfrm>
          <a:prstGeom prst="rect">
            <a:avLst/>
          </a:prstGeom>
          <a:solidFill>
            <a:srgbClr val="BF9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</a:t>
            </a:r>
            <a:endParaRPr/>
          </a:p>
        </p:txBody>
      </p:sp>
      <p:cxnSp>
        <p:nvCxnSpPr>
          <p:cNvPr id="205" name="Google Shape;205;p5">
            <a:extLst>
              <a:ext uri="{FF2B5EF4-FFF2-40B4-BE49-F238E27FC236}">
                <a16:creationId xmlns:a16="http://schemas.microsoft.com/office/drawing/2014/main" id="{4D4461F2-9587-0BE1-CCB2-4F676F7E8364}"/>
              </a:ext>
            </a:extLst>
          </p:cNvPr>
          <p:cNvCxnSpPr/>
          <p:nvPr/>
        </p:nvCxnSpPr>
        <p:spPr>
          <a:xfrm>
            <a:off x="3768811" y="3195748"/>
            <a:ext cx="0" cy="46201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" name="Google Shape;206;p5">
            <a:extLst>
              <a:ext uri="{FF2B5EF4-FFF2-40B4-BE49-F238E27FC236}">
                <a16:creationId xmlns:a16="http://schemas.microsoft.com/office/drawing/2014/main" id="{FC7821A5-6E97-DA40-4884-B6102723CD6E}"/>
              </a:ext>
            </a:extLst>
          </p:cNvPr>
          <p:cNvCxnSpPr/>
          <p:nvPr/>
        </p:nvCxnSpPr>
        <p:spPr>
          <a:xfrm>
            <a:off x="5984789" y="3188813"/>
            <a:ext cx="0" cy="46201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7" name="Google Shape;207;p5">
            <a:extLst>
              <a:ext uri="{FF2B5EF4-FFF2-40B4-BE49-F238E27FC236}">
                <a16:creationId xmlns:a16="http://schemas.microsoft.com/office/drawing/2014/main" id="{3F10B6D2-6255-1468-8AA4-1BF2F08279D0}"/>
              </a:ext>
            </a:extLst>
          </p:cNvPr>
          <p:cNvCxnSpPr/>
          <p:nvPr/>
        </p:nvCxnSpPr>
        <p:spPr>
          <a:xfrm>
            <a:off x="8200767" y="3181878"/>
            <a:ext cx="0" cy="46201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8" name="Google Shape;208;p5">
            <a:extLst>
              <a:ext uri="{FF2B5EF4-FFF2-40B4-BE49-F238E27FC236}">
                <a16:creationId xmlns:a16="http://schemas.microsoft.com/office/drawing/2014/main" id="{FA908F3F-1974-D360-DBEC-149368D15C3D}"/>
              </a:ext>
            </a:extLst>
          </p:cNvPr>
          <p:cNvCxnSpPr/>
          <p:nvPr/>
        </p:nvCxnSpPr>
        <p:spPr>
          <a:xfrm>
            <a:off x="5984789" y="3960382"/>
            <a:ext cx="0" cy="55048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9" name="Google Shape;209;p5">
            <a:extLst>
              <a:ext uri="{FF2B5EF4-FFF2-40B4-BE49-F238E27FC236}">
                <a16:creationId xmlns:a16="http://schemas.microsoft.com/office/drawing/2014/main" id="{E4F1F516-8B24-8BF8-60C8-A853FB4121FA}"/>
              </a:ext>
            </a:extLst>
          </p:cNvPr>
          <p:cNvCxnSpPr/>
          <p:nvPr/>
        </p:nvCxnSpPr>
        <p:spPr>
          <a:xfrm>
            <a:off x="5984789" y="4999929"/>
            <a:ext cx="0" cy="28250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" name="Google Shape;210;p5">
            <a:extLst>
              <a:ext uri="{FF2B5EF4-FFF2-40B4-BE49-F238E27FC236}">
                <a16:creationId xmlns:a16="http://schemas.microsoft.com/office/drawing/2014/main" id="{95D46D14-24ED-C1D5-3F06-EC539DDC6903}"/>
              </a:ext>
            </a:extLst>
          </p:cNvPr>
          <p:cNvCxnSpPr>
            <a:stCxn id="200" idx="3"/>
          </p:cNvCxnSpPr>
          <p:nvPr/>
        </p:nvCxnSpPr>
        <p:spPr>
          <a:xfrm>
            <a:off x="9369065" y="2499804"/>
            <a:ext cx="1121700" cy="69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1" name="Google Shape;211;p5">
            <a:extLst>
              <a:ext uri="{FF2B5EF4-FFF2-40B4-BE49-F238E27FC236}">
                <a16:creationId xmlns:a16="http://schemas.microsoft.com/office/drawing/2014/main" id="{033162B1-B4C1-018B-CD6C-D577AA6B1CD4}"/>
              </a:ext>
            </a:extLst>
          </p:cNvPr>
          <p:cNvSpPr/>
          <p:nvPr/>
        </p:nvSpPr>
        <p:spPr>
          <a:xfrm>
            <a:off x="5398520" y="3027405"/>
            <a:ext cx="359740" cy="2621031"/>
          </a:xfrm>
          <a:custGeom>
            <a:avLst/>
            <a:gdLst/>
            <a:ahLst/>
            <a:cxnLst/>
            <a:rect l="l" t="t" r="r" b="b"/>
            <a:pathLst>
              <a:path w="359740" h="2621031" extrusionOk="0">
                <a:moveTo>
                  <a:pt x="310302" y="0"/>
                </a:moveTo>
                <a:cubicBezTo>
                  <a:pt x="335015" y="234778"/>
                  <a:pt x="359729" y="469557"/>
                  <a:pt x="359729" y="741406"/>
                </a:cubicBezTo>
                <a:cubicBezTo>
                  <a:pt x="359729" y="1013255"/>
                  <a:pt x="361789" y="1330411"/>
                  <a:pt x="310302" y="1631092"/>
                </a:cubicBezTo>
                <a:cubicBezTo>
                  <a:pt x="258815" y="1931773"/>
                  <a:pt x="94059" y="2388973"/>
                  <a:pt x="50810" y="2545492"/>
                </a:cubicBezTo>
                <a:cubicBezTo>
                  <a:pt x="7561" y="2702011"/>
                  <a:pt x="-37747" y="2566087"/>
                  <a:pt x="50810" y="2570206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>
            <a:extLst>
              <a:ext uri="{FF2B5EF4-FFF2-40B4-BE49-F238E27FC236}">
                <a16:creationId xmlns:a16="http://schemas.microsoft.com/office/drawing/2014/main" id="{5B60A296-245F-142D-1AA6-8E06BFE0643B}"/>
              </a:ext>
            </a:extLst>
          </p:cNvPr>
          <p:cNvSpPr/>
          <p:nvPr/>
        </p:nvSpPr>
        <p:spPr>
          <a:xfrm>
            <a:off x="6138202" y="2990335"/>
            <a:ext cx="1952406" cy="2483708"/>
          </a:xfrm>
          <a:custGeom>
            <a:avLst/>
            <a:gdLst/>
            <a:ahLst/>
            <a:cxnLst/>
            <a:rect l="l" t="t" r="r" b="b"/>
            <a:pathLst>
              <a:path w="1952406" h="2483708" extrusionOk="0">
                <a:moveTo>
                  <a:pt x="89603" y="2483708"/>
                </a:moveTo>
                <a:cubicBezTo>
                  <a:pt x="-1013" y="1961635"/>
                  <a:pt x="-91629" y="1439562"/>
                  <a:pt x="188457" y="1161535"/>
                </a:cubicBezTo>
                <a:cubicBezTo>
                  <a:pt x="468543" y="883508"/>
                  <a:pt x="1481798" y="1009135"/>
                  <a:pt x="1770122" y="815546"/>
                </a:cubicBezTo>
                <a:cubicBezTo>
                  <a:pt x="2058446" y="621957"/>
                  <a:pt x="1918403" y="0"/>
                  <a:pt x="1918403" y="0"/>
                </a:cubicBezTo>
                <a:lnTo>
                  <a:pt x="1918403" y="0"/>
                </a:lnTo>
              </a:path>
            </a:pathLst>
          </a:custGeom>
          <a:noFill/>
          <a:ln w="76200" cap="flat" cmpd="sng">
            <a:solidFill>
              <a:srgbClr val="7A3EF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5">
            <a:extLst>
              <a:ext uri="{FF2B5EF4-FFF2-40B4-BE49-F238E27FC236}">
                <a16:creationId xmlns:a16="http://schemas.microsoft.com/office/drawing/2014/main" id="{BCB106B7-4AFD-F116-202D-C4ADD5DE86C1}"/>
              </a:ext>
            </a:extLst>
          </p:cNvPr>
          <p:cNvSpPr txBox="1"/>
          <p:nvPr/>
        </p:nvSpPr>
        <p:spPr>
          <a:xfrm>
            <a:off x="8327228" y="3193020"/>
            <a:ext cx="2772906" cy="46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7A3EFF"/>
                </a:solidFill>
                <a:latin typeface="Calibri"/>
                <a:ea typeface="Calibri"/>
                <a:cs typeface="Calibri"/>
                <a:sym typeface="Calibri"/>
              </a:rPr>
              <a:t>Reads per second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7A3EFF"/>
                </a:solidFill>
                <a:latin typeface="Calibri"/>
                <a:ea typeface="Calibri"/>
                <a:cs typeface="Calibri"/>
                <a:sym typeface="Calibri"/>
              </a:rPr>
              <a:t>Pixels x FrameRate</a:t>
            </a:r>
            <a:endParaRPr sz="1400" b="1">
              <a:solidFill>
                <a:srgbClr val="7A3E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">
            <a:extLst>
              <a:ext uri="{FF2B5EF4-FFF2-40B4-BE49-F238E27FC236}">
                <a16:creationId xmlns:a16="http://schemas.microsoft.com/office/drawing/2014/main" id="{EF138AB2-D9A7-416E-4249-6E26DB0C74C7}"/>
              </a:ext>
            </a:extLst>
          </p:cNvPr>
          <p:cNvSpPr txBox="1"/>
          <p:nvPr/>
        </p:nvSpPr>
        <p:spPr>
          <a:xfrm>
            <a:off x="4281063" y="3197575"/>
            <a:ext cx="2772906" cy="46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Writes per second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Pixels x FrameRate</a:t>
            </a:r>
            <a:endParaRPr sz="1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>
            <a:extLst>
              <a:ext uri="{FF2B5EF4-FFF2-40B4-BE49-F238E27FC236}">
                <a16:creationId xmlns:a16="http://schemas.microsoft.com/office/drawing/2014/main" id="{20F426BB-2A37-3B22-F33A-E406B2B1BD6A}"/>
              </a:ext>
            </a:extLst>
          </p:cNvPr>
          <p:cNvSpPr txBox="1"/>
          <p:nvPr/>
        </p:nvSpPr>
        <p:spPr>
          <a:xfrm>
            <a:off x="9286472" y="4769152"/>
            <a:ext cx="2523393" cy="387798"/>
          </a:xfrm>
          <a:prstGeom prst="rect">
            <a:avLst/>
          </a:prstGeom>
          <a:solidFill>
            <a:srgbClr val="FFDD66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Whats the max # R/W per second that AXI can support?</a:t>
            </a:r>
            <a:endParaRPr/>
          </a:p>
        </p:txBody>
      </p:sp>
      <p:cxnSp>
        <p:nvCxnSpPr>
          <p:cNvPr id="216" name="Google Shape;216;p5">
            <a:extLst>
              <a:ext uri="{FF2B5EF4-FFF2-40B4-BE49-F238E27FC236}">
                <a16:creationId xmlns:a16="http://schemas.microsoft.com/office/drawing/2014/main" id="{C27CDDC8-24ED-3192-0CEE-8D18FACFAAB7}"/>
              </a:ext>
            </a:extLst>
          </p:cNvPr>
          <p:cNvCxnSpPr/>
          <p:nvPr/>
        </p:nvCxnSpPr>
        <p:spPr>
          <a:xfrm rot="10800000">
            <a:off x="8200767" y="3412885"/>
            <a:ext cx="1066801" cy="1351075"/>
          </a:xfrm>
          <a:prstGeom prst="straightConnector1">
            <a:avLst/>
          </a:prstGeom>
          <a:noFill/>
          <a:ln w="38100" cap="flat" cmpd="sng">
            <a:solidFill>
              <a:srgbClr val="FFDD6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7" name="Google Shape;217;p5">
            <a:extLst>
              <a:ext uri="{FF2B5EF4-FFF2-40B4-BE49-F238E27FC236}">
                <a16:creationId xmlns:a16="http://schemas.microsoft.com/office/drawing/2014/main" id="{819AB297-1C59-93F4-3BEA-5D3890971229}"/>
              </a:ext>
            </a:extLst>
          </p:cNvPr>
          <p:cNvCxnSpPr/>
          <p:nvPr/>
        </p:nvCxnSpPr>
        <p:spPr>
          <a:xfrm rot="10800000">
            <a:off x="6008070" y="3367579"/>
            <a:ext cx="3296337" cy="1479226"/>
          </a:xfrm>
          <a:prstGeom prst="straightConnector1">
            <a:avLst/>
          </a:prstGeom>
          <a:noFill/>
          <a:ln w="38100" cap="flat" cmpd="sng">
            <a:solidFill>
              <a:srgbClr val="FFDD6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8" name="Google Shape;218;p5">
            <a:extLst>
              <a:ext uri="{FF2B5EF4-FFF2-40B4-BE49-F238E27FC236}">
                <a16:creationId xmlns:a16="http://schemas.microsoft.com/office/drawing/2014/main" id="{245A58BD-A7C4-685C-1C82-C741CF6AA41D}"/>
              </a:ext>
            </a:extLst>
          </p:cNvPr>
          <p:cNvCxnSpPr>
            <a:stCxn id="215" idx="1"/>
          </p:cNvCxnSpPr>
          <p:nvPr/>
        </p:nvCxnSpPr>
        <p:spPr>
          <a:xfrm rot="10800000">
            <a:off x="5948072" y="4136851"/>
            <a:ext cx="3338400" cy="826200"/>
          </a:xfrm>
          <a:prstGeom prst="straightConnector1">
            <a:avLst/>
          </a:prstGeom>
          <a:noFill/>
          <a:ln w="38100" cap="flat" cmpd="sng">
            <a:solidFill>
              <a:srgbClr val="FFDD6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9" name="Google Shape;219;p5">
            <a:extLst>
              <a:ext uri="{FF2B5EF4-FFF2-40B4-BE49-F238E27FC236}">
                <a16:creationId xmlns:a16="http://schemas.microsoft.com/office/drawing/2014/main" id="{035EF9E7-3F8E-2975-4537-C9968FB5C485}"/>
              </a:ext>
            </a:extLst>
          </p:cNvPr>
          <p:cNvSpPr txBox="1"/>
          <p:nvPr/>
        </p:nvSpPr>
        <p:spPr>
          <a:xfrm>
            <a:off x="6801005" y="4113912"/>
            <a:ext cx="2772906" cy="1938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Whats the total demand here?</a:t>
            </a:r>
            <a:endParaRPr sz="1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>
            <a:extLst>
              <a:ext uri="{FF2B5EF4-FFF2-40B4-BE49-F238E27FC236}">
                <a16:creationId xmlns:a16="http://schemas.microsoft.com/office/drawing/2014/main" id="{A1A6493A-D808-2477-013D-4752A7B0FC82}"/>
              </a:ext>
            </a:extLst>
          </p:cNvPr>
          <p:cNvSpPr txBox="1"/>
          <p:nvPr/>
        </p:nvSpPr>
        <p:spPr>
          <a:xfrm>
            <a:off x="7498880" y="5414749"/>
            <a:ext cx="2523393" cy="387798"/>
          </a:xfrm>
          <a:prstGeom prst="rect">
            <a:avLst/>
          </a:prstGeom>
          <a:solidFill>
            <a:srgbClr val="FEC399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Whats the max # R/W per second that SDRAM can support</a:t>
            </a:r>
            <a:endParaRPr/>
          </a:p>
        </p:txBody>
      </p:sp>
      <p:cxnSp>
        <p:nvCxnSpPr>
          <p:cNvPr id="221" name="Google Shape;221;p5">
            <a:extLst>
              <a:ext uri="{FF2B5EF4-FFF2-40B4-BE49-F238E27FC236}">
                <a16:creationId xmlns:a16="http://schemas.microsoft.com/office/drawing/2014/main" id="{B08B850A-3E65-04CC-2876-988A2CDD049E}"/>
              </a:ext>
            </a:extLst>
          </p:cNvPr>
          <p:cNvCxnSpPr/>
          <p:nvPr/>
        </p:nvCxnSpPr>
        <p:spPr>
          <a:xfrm rot="10800000">
            <a:off x="5929046" y="5104511"/>
            <a:ext cx="1565796" cy="327123"/>
          </a:xfrm>
          <a:prstGeom prst="straightConnector1">
            <a:avLst/>
          </a:prstGeom>
          <a:noFill/>
          <a:ln w="38100" cap="flat" cmpd="sng">
            <a:solidFill>
              <a:srgbClr val="FFA66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2" name="Google Shape;222;p5">
            <a:extLst>
              <a:ext uri="{FF2B5EF4-FFF2-40B4-BE49-F238E27FC236}">
                <a16:creationId xmlns:a16="http://schemas.microsoft.com/office/drawing/2014/main" id="{C8C1D140-9201-6094-D824-E1B37664A731}"/>
              </a:ext>
            </a:extLst>
          </p:cNvPr>
          <p:cNvSpPr txBox="1"/>
          <p:nvPr/>
        </p:nvSpPr>
        <p:spPr>
          <a:xfrm>
            <a:off x="7498880" y="6217068"/>
            <a:ext cx="2523393" cy="387798"/>
          </a:xfrm>
          <a:prstGeom prst="rect">
            <a:avLst/>
          </a:prstGeom>
          <a:solidFill>
            <a:srgbClr val="CACDD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is the read frequency for sprite? Once per frame?</a:t>
            </a:r>
            <a:endParaRPr/>
          </a:p>
        </p:txBody>
      </p:sp>
      <p:cxnSp>
        <p:nvCxnSpPr>
          <p:cNvPr id="223" name="Google Shape;223;p5">
            <a:extLst>
              <a:ext uri="{FF2B5EF4-FFF2-40B4-BE49-F238E27FC236}">
                <a16:creationId xmlns:a16="http://schemas.microsoft.com/office/drawing/2014/main" id="{1894A4E3-875A-AB3A-2B73-F8097E0D9BA1}"/>
              </a:ext>
            </a:extLst>
          </p:cNvPr>
          <p:cNvCxnSpPr/>
          <p:nvPr/>
        </p:nvCxnSpPr>
        <p:spPr>
          <a:xfrm rot="10800000">
            <a:off x="6928971" y="5850128"/>
            <a:ext cx="644545" cy="366940"/>
          </a:xfrm>
          <a:prstGeom prst="straightConnector1">
            <a:avLst/>
          </a:prstGeom>
          <a:noFill/>
          <a:ln w="38100" cap="flat" cmpd="sng">
            <a:solidFill>
              <a:srgbClr val="B0B5B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4" name="Google Shape;224;p5">
            <a:extLst>
              <a:ext uri="{FF2B5EF4-FFF2-40B4-BE49-F238E27FC236}">
                <a16:creationId xmlns:a16="http://schemas.microsoft.com/office/drawing/2014/main" id="{CBDA2396-08ED-CA62-C46D-94EC840C9D58}"/>
              </a:ext>
            </a:extLst>
          </p:cNvPr>
          <p:cNvSpPr txBox="1"/>
          <p:nvPr/>
        </p:nvSpPr>
        <p:spPr>
          <a:xfrm>
            <a:off x="241635" y="2320100"/>
            <a:ext cx="2523393" cy="387798"/>
          </a:xfrm>
          <a:prstGeom prst="rect">
            <a:avLst/>
          </a:prstGeom>
          <a:solidFill>
            <a:srgbClr val="CACDD0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Don’t forget the processor…. What is it doing?</a:t>
            </a:r>
            <a:endParaRPr/>
          </a:p>
        </p:txBody>
      </p:sp>
      <p:sp>
        <p:nvSpPr>
          <p:cNvPr id="2" name="Google Shape;129;p2">
            <a:extLst>
              <a:ext uri="{FF2B5EF4-FFF2-40B4-BE49-F238E27FC236}">
                <a16:creationId xmlns:a16="http://schemas.microsoft.com/office/drawing/2014/main" id="{A9D37BAE-4F5E-78E9-147B-A84F7197233E}"/>
              </a:ext>
            </a:extLst>
          </p:cNvPr>
          <p:cNvSpPr txBox="1"/>
          <p:nvPr/>
        </p:nvSpPr>
        <p:spPr>
          <a:xfrm>
            <a:off x="257443" y="6126204"/>
            <a:ext cx="73026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/pulp-platform/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/blob/master/scripts/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axi_intercon_gen.py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21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85B6-5CB3-A356-2BFD-FAE5971A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Leyuns</a:t>
            </a:r>
            <a:r>
              <a:rPr lang="en-US" dirty="0"/>
              <a:t> Audio Example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C8DF7-CC7D-B3EA-066D-D04EEE98C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5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>
          <a:extLst>
            <a:ext uri="{FF2B5EF4-FFF2-40B4-BE49-F238E27FC236}">
              <a16:creationId xmlns:a16="http://schemas.microsoft.com/office/drawing/2014/main" id="{3E0E1BDE-5792-1E3E-9CBB-BC33338E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>
            <a:extLst>
              <a:ext uri="{FF2B5EF4-FFF2-40B4-BE49-F238E27FC236}">
                <a16:creationId xmlns:a16="http://schemas.microsoft.com/office/drawing/2014/main" id="{0EBBCB80-1C14-986E-FA1F-A9C2B92360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System on Chip Projects	- Audio Sensor Fusion</a:t>
            </a:r>
            <a:endParaRPr dirty="0"/>
          </a:p>
        </p:txBody>
      </p:sp>
      <p:sp>
        <p:nvSpPr>
          <p:cNvPr id="139" name="Google Shape;139;p3">
            <a:extLst>
              <a:ext uri="{FF2B5EF4-FFF2-40B4-BE49-F238E27FC236}">
                <a16:creationId xmlns:a16="http://schemas.microsoft.com/office/drawing/2014/main" id="{FDECCACF-9EB3-928D-84BF-7B8E9EA01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New I/O Component to perform a specific interface, control or sensing function</a:t>
            </a:r>
            <a:endParaRPr dirty="0"/>
          </a:p>
        </p:txBody>
      </p:sp>
      <p:grpSp>
        <p:nvGrpSpPr>
          <p:cNvPr id="141" name="Google Shape;141;p3">
            <a:extLst>
              <a:ext uri="{FF2B5EF4-FFF2-40B4-BE49-F238E27FC236}">
                <a16:creationId xmlns:a16="http://schemas.microsoft.com/office/drawing/2014/main" id="{88FBCB59-CAB3-BAA0-8898-60EE12AA199A}"/>
              </a:ext>
            </a:extLst>
          </p:cNvPr>
          <p:cNvGrpSpPr/>
          <p:nvPr/>
        </p:nvGrpSpPr>
        <p:grpSpPr>
          <a:xfrm>
            <a:off x="757989" y="1756611"/>
            <a:ext cx="5265459" cy="4110258"/>
            <a:chOff x="757989" y="1756611"/>
            <a:chExt cx="5189205" cy="4110258"/>
          </a:xfrm>
        </p:grpSpPr>
        <p:sp>
          <p:nvSpPr>
            <p:cNvPr id="142" name="Google Shape;142;p3">
              <a:extLst>
                <a:ext uri="{FF2B5EF4-FFF2-40B4-BE49-F238E27FC236}">
                  <a16:creationId xmlns:a16="http://schemas.microsoft.com/office/drawing/2014/main" id="{6083F0C3-EF11-6C9A-7733-ABB5DE3B29AB}"/>
                </a:ext>
              </a:extLst>
            </p:cNvPr>
            <p:cNvSpPr/>
            <p:nvPr/>
          </p:nvSpPr>
          <p:spPr>
            <a:xfrm>
              <a:off x="1695690" y="1915007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Processor</a:t>
              </a:r>
              <a:endParaRPr/>
            </a:p>
          </p:txBody>
        </p:sp>
        <p:sp>
          <p:nvSpPr>
            <p:cNvPr id="143" name="Google Shape;143;p3">
              <a:extLst>
                <a:ext uri="{FF2B5EF4-FFF2-40B4-BE49-F238E27FC236}">
                  <a16:creationId xmlns:a16="http://schemas.microsoft.com/office/drawing/2014/main" id="{D94431EA-7CEE-05B7-D80D-828A328B2970}"/>
                </a:ext>
              </a:extLst>
            </p:cNvPr>
            <p:cNvSpPr/>
            <p:nvPr/>
          </p:nvSpPr>
          <p:spPr>
            <a:xfrm>
              <a:off x="3355328" y="1908208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 Controller</a:t>
              </a:r>
              <a:endParaRPr dirty="0"/>
            </a:p>
          </p:txBody>
        </p:sp>
        <p:sp>
          <p:nvSpPr>
            <p:cNvPr id="144" name="Google Shape;144;p3">
              <a:extLst>
                <a:ext uri="{FF2B5EF4-FFF2-40B4-BE49-F238E27FC236}">
                  <a16:creationId xmlns:a16="http://schemas.microsoft.com/office/drawing/2014/main" id="{49BC65E6-6279-2A5E-35E8-3EB0128B9306}"/>
                </a:ext>
              </a:extLst>
            </p:cNvPr>
            <p:cNvSpPr/>
            <p:nvPr/>
          </p:nvSpPr>
          <p:spPr>
            <a:xfrm>
              <a:off x="1815877" y="3209598"/>
              <a:ext cx="2847372" cy="3773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Interconnect - Bus</a:t>
              </a:r>
              <a:endParaRPr/>
            </a:p>
          </p:txBody>
        </p:sp>
        <p:sp>
          <p:nvSpPr>
            <p:cNvPr id="145" name="Google Shape;145;p3">
              <a:extLst>
                <a:ext uri="{FF2B5EF4-FFF2-40B4-BE49-F238E27FC236}">
                  <a16:creationId xmlns:a16="http://schemas.microsoft.com/office/drawing/2014/main" id="{50E0F0F8-8DC8-36FD-C4C3-CC32E003432E}"/>
                </a:ext>
              </a:extLst>
            </p:cNvPr>
            <p:cNvSpPr/>
            <p:nvPr/>
          </p:nvSpPr>
          <p:spPr>
            <a:xfrm>
              <a:off x="2410185" y="3619764"/>
              <a:ext cx="1457822" cy="3881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I/O Bridge</a:t>
              </a:r>
              <a:endParaRPr dirty="0"/>
            </a:p>
          </p:txBody>
        </p:sp>
        <p:sp>
          <p:nvSpPr>
            <p:cNvPr id="146" name="Google Shape;146;p3">
              <a:extLst>
                <a:ext uri="{FF2B5EF4-FFF2-40B4-BE49-F238E27FC236}">
                  <a16:creationId xmlns:a16="http://schemas.microsoft.com/office/drawing/2014/main" id="{A703BE14-C3F6-0ACD-18B5-351159FB622F}"/>
                </a:ext>
              </a:extLst>
            </p:cNvPr>
            <p:cNvSpPr/>
            <p:nvPr/>
          </p:nvSpPr>
          <p:spPr>
            <a:xfrm>
              <a:off x="757989" y="1756611"/>
              <a:ext cx="5189205" cy="4110258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>
              <a:extLst>
                <a:ext uri="{FF2B5EF4-FFF2-40B4-BE49-F238E27FC236}">
                  <a16:creationId xmlns:a16="http://schemas.microsoft.com/office/drawing/2014/main" id="{2891D5E9-15E6-D817-1313-259578EF4F72}"/>
                </a:ext>
              </a:extLst>
            </p:cNvPr>
            <p:cNvSpPr/>
            <p:nvPr/>
          </p:nvSpPr>
          <p:spPr>
            <a:xfrm>
              <a:off x="4064947" y="4081401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IO Component</a:t>
              </a:r>
              <a:endParaRPr/>
            </a:p>
          </p:txBody>
        </p:sp>
      </p:grpSp>
      <p:cxnSp>
        <p:nvCxnSpPr>
          <p:cNvPr id="148" name="Google Shape;148;p3">
            <a:extLst>
              <a:ext uri="{FF2B5EF4-FFF2-40B4-BE49-F238E27FC236}">
                <a16:creationId xmlns:a16="http://schemas.microsoft.com/office/drawing/2014/main" id="{A1A75FD5-F419-269A-8616-1505691027D9}"/>
              </a:ext>
            </a:extLst>
          </p:cNvPr>
          <p:cNvCxnSpPr/>
          <p:nvPr/>
        </p:nvCxnSpPr>
        <p:spPr>
          <a:xfrm>
            <a:off x="1991147" y="4761023"/>
            <a:ext cx="214003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3">
            <a:extLst>
              <a:ext uri="{FF2B5EF4-FFF2-40B4-BE49-F238E27FC236}">
                <a16:creationId xmlns:a16="http://schemas.microsoft.com/office/drawing/2014/main" id="{9A79FF87-C368-42E5-EED5-008D48B18E3E}"/>
              </a:ext>
            </a:extLst>
          </p:cNvPr>
          <p:cNvSpPr txBox="1"/>
          <p:nvPr/>
        </p:nvSpPr>
        <p:spPr>
          <a:xfrm>
            <a:off x="2448876" y="4785211"/>
            <a:ext cx="1432862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Wishbone</a:t>
            </a:r>
            <a:endParaRPr/>
          </a:p>
        </p:txBody>
      </p:sp>
      <p:sp>
        <p:nvSpPr>
          <p:cNvPr id="150" name="Google Shape;150;p3">
            <a:extLst>
              <a:ext uri="{FF2B5EF4-FFF2-40B4-BE49-F238E27FC236}">
                <a16:creationId xmlns:a16="http://schemas.microsoft.com/office/drawing/2014/main" id="{81647BC4-D065-55AB-89D9-5645C7ED3975}"/>
              </a:ext>
            </a:extLst>
          </p:cNvPr>
          <p:cNvSpPr/>
          <p:nvPr/>
        </p:nvSpPr>
        <p:spPr>
          <a:xfrm>
            <a:off x="936723" y="4081401"/>
            <a:ext cx="1052541" cy="1359244"/>
          </a:xfrm>
          <a:prstGeom prst="roundRect">
            <a:avLst>
              <a:gd name="adj" fmla="val 16667"/>
            </a:avLst>
          </a:prstGeom>
          <a:solidFill>
            <a:srgbClr val="FEC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Boot rom</a:t>
            </a:r>
            <a:endParaRPr/>
          </a:p>
        </p:txBody>
      </p:sp>
      <p:cxnSp>
        <p:nvCxnSpPr>
          <p:cNvPr id="151" name="Google Shape;151;p3">
            <a:extLst>
              <a:ext uri="{FF2B5EF4-FFF2-40B4-BE49-F238E27FC236}">
                <a16:creationId xmlns:a16="http://schemas.microsoft.com/office/drawing/2014/main" id="{EBC991D2-8F70-68C1-485C-BFDA887953CE}"/>
              </a:ext>
            </a:extLst>
          </p:cNvPr>
          <p:cNvCxnSpPr>
            <a:stCxn id="145" idx="2"/>
            <a:endCxn id="149" idx="0"/>
          </p:cNvCxnSpPr>
          <p:nvPr/>
        </p:nvCxnSpPr>
        <p:spPr>
          <a:xfrm flipH="1">
            <a:off x="3165386" y="4007905"/>
            <a:ext cx="8700" cy="7773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3">
            <a:extLst>
              <a:ext uri="{FF2B5EF4-FFF2-40B4-BE49-F238E27FC236}">
                <a16:creationId xmlns:a16="http://schemas.microsoft.com/office/drawing/2014/main" id="{63982367-E714-CF3E-74EC-4602AC955521}"/>
              </a:ext>
            </a:extLst>
          </p:cNvPr>
          <p:cNvSpPr/>
          <p:nvPr/>
        </p:nvSpPr>
        <p:spPr>
          <a:xfrm>
            <a:off x="4265942" y="4233801"/>
            <a:ext cx="1432862" cy="126164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 Component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2FDF8-D61B-435B-1755-006E371884A1}"/>
              </a:ext>
            </a:extLst>
          </p:cNvPr>
          <p:cNvSpPr txBox="1"/>
          <p:nvPr/>
        </p:nvSpPr>
        <p:spPr>
          <a:xfrm>
            <a:off x="2569446" y="6158181"/>
            <a:ext cx="141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Existing </a:t>
            </a:r>
            <a:r>
              <a:rPr lang="en-US" dirty="0" err="1"/>
              <a:t>i</a:t>
            </a:r>
            <a:r>
              <a:rPr lang="en-US" dirty="0"/>
              <a:t>/o component</a:t>
            </a:r>
          </a:p>
        </p:txBody>
      </p:sp>
      <p:sp>
        <p:nvSpPr>
          <p:cNvPr id="3" name="Google Shape;153;p3">
            <a:extLst>
              <a:ext uri="{FF2B5EF4-FFF2-40B4-BE49-F238E27FC236}">
                <a16:creationId xmlns:a16="http://schemas.microsoft.com/office/drawing/2014/main" id="{91E9400A-F7AF-3C7B-E43C-542D24D3C9BC}"/>
              </a:ext>
            </a:extLst>
          </p:cNvPr>
          <p:cNvSpPr/>
          <p:nvPr/>
        </p:nvSpPr>
        <p:spPr>
          <a:xfrm>
            <a:off x="3484495" y="3917997"/>
            <a:ext cx="2574982" cy="1537230"/>
          </a:xfrm>
          <a:prstGeom prst="roundRect">
            <a:avLst>
              <a:gd name="adj" fmla="val 16667"/>
            </a:avLst>
          </a:prstGeom>
          <a:solidFill>
            <a:srgbClr val="BF9500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Multiple Audio Channel Processing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65FF9F-3DFC-C55D-8494-2D9C93F01A1B}"/>
              </a:ext>
            </a:extLst>
          </p:cNvPr>
          <p:cNvSpPr/>
          <p:nvPr/>
        </p:nvSpPr>
        <p:spPr>
          <a:xfrm>
            <a:off x="6152564" y="1940490"/>
            <a:ext cx="2160416" cy="3969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EXTERNAL SYSTEM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F764828D-94B7-0DA7-CBB9-9F1845FCDE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06937" y="3945212"/>
            <a:ext cx="1253239" cy="27237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BA9563D-DB5F-4D36-FC86-93F7418EF497}"/>
              </a:ext>
            </a:extLst>
          </p:cNvPr>
          <p:cNvSpPr/>
          <p:nvPr/>
        </p:nvSpPr>
        <p:spPr>
          <a:xfrm>
            <a:off x="6274275" y="2160656"/>
            <a:ext cx="836152" cy="10435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B60E624-9598-5B4D-3366-C91CD4EC724F}"/>
              </a:ext>
            </a:extLst>
          </p:cNvPr>
          <p:cNvCxnSpPr>
            <a:cxnSpLocks/>
          </p:cNvCxnSpPr>
          <p:nvPr/>
        </p:nvCxnSpPr>
        <p:spPr>
          <a:xfrm>
            <a:off x="4747844" y="2369127"/>
            <a:ext cx="1536920" cy="184911"/>
          </a:xfrm>
          <a:prstGeom prst="bentConnector3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Radio microphone with solid fill">
            <a:extLst>
              <a:ext uri="{FF2B5EF4-FFF2-40B4-BE49-F238E27FC236}">
                <a16:creationId xmlns:a16="http://schemas.microsoft.com/office/drawing/2014/main" id="{775CD49C-1116-D892-2AD8-0C23D7DC6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352" y="3775397"/>
            <a:ext cx="706484" cy="339629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9260FA9-3FA8-885B-D719-8E105ED105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06936" y="4295741"/>
            <a:ext cx="1253239" cy="27237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Radio microphone with solid fill">
            <a:extLst>
              <a:ext uri="{FF2B5EF4-FFF2-40B4-BE49-F238E27FC236}">
                <a16:creationId xmlns:a16="http://schemas.microsoft.com/office/drawing/2014/main" id="{F2AAEA2F-1721-E57D-0DCA-0617DE562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351" y="4125926"/>
            <a:ext cx="706484" cy="339629"/>
          </a:xfrm>
          <a:prstGeom prst="rect">
            <a:avLst/>
          </a:prstGeom>
        </p:spPr>
      </p:pic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90A2C24-66A8-58A6-A89F-272CC7E2CC6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06935" y="4646270"/>
            <a:ext cx="1253239" cy="27237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Radio microphone with solid fill">
            <a:extLst>
              <a:ext uri="{FF2B5EF4-FFF2-40B4-BE49-F238E27FC236}">
                <a16:creationId xmlns:a16="http://schemas.microsoft.com/office/drawing/2014/main" id="{FBDAC1C9-8606-3B4A-18C1-E25B847F4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350" y="4476455"/>
            <a:ext cx="706484" cy="339629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D121753-447A-EDF5-3DFD-1EE769E6EC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06934" y="4996799"/>
            <a:ext cx="1253239" cy="27237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Radio microphone with solid fill">
            <a:extLst>
              <a:ext uri="{FF2B5EF4-FFF2-40B4-BE49-F238E27FC236}">
                <a16:creationId xmlns:a16="http://schemas.microsoft.com/office/drawing/2014/main" id="{D70B939B-C8B7-7F33-AB0E-9AA70C438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8349" y="4826984"/>
            <a:ext cx="706484" cy="3396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8FA883-EBD3-B9D9-16BA-F09170E0FA43}"/>
              </a:ext>
            </a:extLst>
          </p:cNvPr>
          <p:cNvSpPr txBox="1"/>
          <p:nvPr/>
        </p:nvSpPr>
        <p:spPr>
          <a:xfrm>
            <a:off x="8761869" y="1616168"/>
            <a:ext cx="1506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need to figure out A/D for real world test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C6C9AD-9766-1BE1-D866-4B02B4BEBA55}"/>
              </a:ext>
            </a:extLst>
          </p:cNvPr>
          <p:cNvCxnSpPr>
            <a:stCxn id="24" idx="1"/>
          </p:cNvCxnSpPr>
          <p:nvPr/>
        </p:nvCxnSpPr>
        <p:spPr>
          <a:xfrm flipH="1">
            <a:off x="6433553" y="2093222"/>
            <a:ext cx="2328316" cy="182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529B625-E0CC-E168-2BA6-D93702F89F9E}"/>
              </a:ext>
            </a:extLst>
          </p:cNvPr>
          <p:cNvSpPr txBox="1"/>
          <p:nvPr/>
        </p:nvSpPr>
        <p:spPr>
          <a:xfrm>
            <a:off x="8645236" y="2909455"/>
            <a:ext cx="2608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ASP Pipeline Configurable for up to n channels</a:t>
            </a:r>
          </a:p>
          <a:p>
            <a:endParaRPr lang="en-US" dirty="0"/>
          </a:p>
          <a:p>
            <a:r>
              <a:rPr lang="en-US" dirty="0"/>
              <a:t>To Do</a:t>
            </a:r>
          </a:p>
          <a:p>
            <a:endParaRPr lang="en-US" dirty="0"/>
          </a:p>
          <a:p>
            <a:r>
              <a:rPr lang="en-US" dirty="0"/>
              <a:t>Partition Processing between processor and the ASP (</a:t>
            </a:r>
            <a:r>
              <a:rPr lang="en-US" dirty="0" err="1"/>
              <a:t>audion</a:t>
            </a:r>
            <a:r>
              <a:rPr lang="en-US" dirty="0"/>
              <a:t> steam processor element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FF5C1A-FAB3-48DD-230D-D8EB003F3281}"/>
              </a:ext>
            </a:extLst>
          </p:cNvPr>
          <p:cNvSpPr/>
          <p:nvPr/>
        </p:nvSpPr>
        <p:spPr>
          <a:xfrm>
            <a:off x="5229228" y="4064387"/>
            <a:ext cx="561109" cy="40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ASP0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203AD0-B0A7-6628-5E18-6F04549E5C8A}"/>
              </a:ext>
            </a:extLst>
          </p:cNvPr>
          <p:cNvSpPr/>
          <p:nvPr/>
        </p:nvSpPr>
        <p:spPr>
          <a:xfrm>
            <a:off x="5227551" y="4988942"/>
            <a:ext cx="561109" cy="40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ASPn</a:t>
            </a:r>
            <a:endParaRPr lang="en-US" sz="11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690F065-E550-864F-374F-C47ADDA2AFE1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flipH="1">
            <a:off x="5508106" y="4465555"/>
            <a:ext cx="1677" cy="52338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648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System on Chip Project: Secured Boot – How?	</a:t>
            </a:r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Only allow full boot if the firmware is authorised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7659117" y="991130"/>
            <a:ext cx="4085259" cy="577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Your secure guardian block needs a lock and key mechanism to verify that the firmware is authorized to run on the device before allowing a full boot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Your block needs to contain a key which matches a lock in the firmware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You need to be able to conditionally complete a full boot only if lock and key match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 do this securely this operates </a:t>
            </a:r>
            <a:r>
              <a:rPr lang="en-US" sz="1400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across a boot cycle </a:t>
            </a:r>
            <a:r>
              <a:rPr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you store a successful (cryptographic) match in the block. Note the block must compute this locally to avoid adversarial code from doing it!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System architecture needs to think about the threat of an untrusted piece of code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You need to define the architecture of the complete system first which includes an external host responsible for loading the key into the block – you need to choose a mechanism to do this – could use gpio uart jtag etc etc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same external host would load the lock into the boot rom</a:t>
            </a:r>
            <a:endParaRPr/>
          </a:p>
        </p:txBody>
      </p:sp>
      <p:sp>
        <p:nvSpPr>
          <p:cNvPr id="163" name="Google Shape;163;p4"/>
          <p:cNvSpPr/>
          <p:nvPr/>
        </p:nvSpPr>
        <p:spPr>
          <a:xfrm>
            <a:off x="6219269" y="4081401"/>
            <a:ext cx="1407828" cy="10900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External host</a:t>
            </a:r>
            <a:endParaRPr/>
          </a:p>
        </p:txBody>
      </p:sp>
      <p:sp>
        <p:nvSpPr>
          <p:cNvPr id="164" name="Google Shape;164;p4"/>
          <p:cNvSpPr txBox="1"/>
          <p:nvPr/>
        </p:nvSpPr>
        <p:spPr>
          <a:xfrm>
            <a:off x="288834" y="5911511"/>
            <a:ext cx="234215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Cooperating Processes across boot cycles – one hardware one on processor</a:t>
            </a:r>
            <a:endParaRPr/>
          </a:p>
        </p:txBody>
      </p:sp>
      <p:sp>
        <p:nvSpPr>
          <p:cNvPr id="165" name="Google Shape;165;p4"/>
          <p:cNvSpPr/>
          <p:nvPr/>
        </p:nvSpPr>
        <p:spPr>
          <a:xfrm rot="10800000">
            <a:off x="1520038" y="4761022"/>
            <a:ext cx="5783286" cy="1467806"/>
          </a:xfrm>
          <a:prstGeom prst="arc">
            <a:avLst>
              <a:gd name="adj1" fmla="val 10335182"/>
              <a:gd name="adj2" fmla="val 129451"/>
            </a:avLst>
          </a:prstGeom>
          <a:noFill/>
          <a:ln w="38100" cap="flat" cmpd="sng">
            <a:solidFill>
              <a:srgbClr val="7A3EFF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6240566" y="2194901"/>
            <a:ext cx="615354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LOAD CODE</a:t>
            </a:r>
            <a:endParaRPr/>
          </a:p>
        </p:txBody>
      </p:sp>
      <p:grpSp>
        <p:nvGrpSpPr>
          <p:cNvPr id="167" name="Google Shape;167;p4"/>
          <p:cNvGrpSpPr/>
          <p:nvPr/>
        </p:nvGrpSpPr>
        <p:grpSpPr>
          <a:xfrm>
            <a:off x="769777" y="1753220"/>
            <a:ext cx="5265459" cy="4110258"/>
            <a:chOff x="757989" y="1756611"/>
            <a:chExt cx="5189205" cy="4110258"/>
          </a:xfrm>
        </p:grpSpPr>
        <p:sp>
          <p:nvSpPr>
            <p:cNvPr id="168" name="Google Shape;168;p4"/>
            <p:cNvSpPr/>
            <p:nvPr/>
          </p:nvSpPr>
          <p:spPr>
            <a:xfrm>
              <a:off x="1211214" y="1918218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Processor</a:t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2650649" y="1909464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</a:t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1815877" y="3209598"/>
              <a:ext cx="2847372" cy="3773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Interconnect - Bus</a:t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410185" y="3619764"/>
              <a:ext cx="1457822" cy="3881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I/O</a:t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757989" y="1756611"/>
              <a:ext cx="5189205" cy="4110258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4064947" y="4081401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rgbClr val="BF9500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IO Component</a:t>
              </a:r>
              <a:endParaRPr/>
            </a:p>
          </p:txBody>
        </p:sp>
      </p:grpSp>
      <p:cxnSp>
        <p:nvCxnSpPr>
          <p:cNvPr id="174" name="Google Shape;174;p4"/>
          <p:cNvCxnSpPr/>
          <p:nvPr/>
        </p:nvCxnSpPr>
        <p:spPr>
          <a:xfrm>
            <a:off x="1991147" y="4761023"/>
            <a:ext cx="214003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4"/>
          <p:cNvSpPr txBox="1"/>
          <p:nvPr/>
        </p:nvSpPr>
        <p:spPr>
          <a:xfrm>
            <a:off x="2448876" y="4785211"/>
            <a:ext cx="1432862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Wishbone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936723" y="4081401"/>
            <a:ext cx="1052541" cy="1359244"/>
          </a:xfrm>
          <a:prstGeom prst="roundRect">
            <a:avLst>
              <a:gd name="adj" fmla="val 16667"/>
            </a:avLst>
          </a:prstGeom>
          <a:solidFill>
            <a:srgbClr val="FEC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Boot rom</a:t>
            </a: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1036692" y="5091276"/>
            <a:ext cx="909401" cy="280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LOCK</a:t>
            </a:r>
            <a:endParaRPr/>
          </a:p>
        </p:txBody>
      </p:sp>
      <p:cxnSp>
        <p:nvCxnSpPr>
          <p:cNvPr id="178" name="Google Shape;178;p4"/>
          <p:cNvCxnSpPr>
            <a:stCxn id="171" idx="2"/>
            <a:endCxn id="175" idx="0"/>
          </p:cNvCxnSpPr>
          <p:nvPr/>
        </p:nvCxnSpPr>
        <p:spPr>
          <a:xfrm flipH="1">
            <a:off x="3165174" y="4004514"/>
            <a:ext cx="20700" cy="7806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" name="Google Shape;179;p4"/>
          <p:cNvSpPr/>
          <p:nvPr/>
        </p:nvSpPr>
        <p:spPr>
          <a:xfrm>
            <a:off x="1957577" y="2381791"/>
            <a:ext cx="2101932" cy="3629773"/>
          </a:xfrm>
          <a:prstGeom prst="arc">
            <a:avLst>
              <a:gd name="adj1" fmla="val 19692741"/>
              <a:gd name="adj2" fmla="val 540986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4265942" y="4233801"/>
            <a:ext cx="1432862" cy="1261641"/>
          </a:xfrm>
          <a:prstGeom prst="roundRect">
            <a:avLst>
              <a:gd name="adj" fmla="val 16667"/>
            </a:avLst>
          </a:prstGeom>
          <a:solidFill>
            <a:srgbClr val="BF9500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 Component</a:t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4383282" y="4372716"/>
            <a:ext cx="1432862" cy="1261641"/>
          </a:xfrm>
          <a:prstGeom prst="roundRect">
            <a:avLst>
              <a:gd name="adj" fmla="val 16667"/>
            </a:avLst>
          </a:prstGeom>
          <a:solidFill>
            <a:srgbClr val="BF9500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 Component</a:t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4149329" y="1914828"/>
            <a:ext cx="1432862" cy="126164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Guardian</a:t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4411681" y="2818599"/>
            <a:ext cx="909401" cy="2807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 rot="10800000" flipH="1">
            <a:off x="5131705" y="1694743"/>
            <a:ext cx="1486846" cy="3260155"/>
          </a:xfrm>
          <a:prstGeom prst="arc">
            <a:avLst>
              <a:gd name="adj1" fmla="val 10124516"/>
              <a:gd name="adj2" fmla="val 16834249"/>
            </a:avLst>
          </a:prstGeom>
          <a:noFill/>
          <a:ln w="25400" cap="flat" cmpd="sng">
            <a:solidFill>
              <a:srgbClr val="7A3EFF"/>
            </a:solidFill>
            <a:prstDash val="solid"/>
            <a:miter lim="800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will need to do 4 things to be successful</a:t>
            </a:r>
            <a:endParaRPr dirty="0"/>
          </a:p>
        </p:txBody>
      </p:sp>
      <p:sp>
        <p:nvSpPr>
          <p:cNvPr id="236" name="Google Shape;236;p7"/>
          <p:cNvSpPr txBox="1">
            <a:spLocks noGrp="1"/>
          </p:cNvSpPr>
          <p:nvPr>
            <p:ph type="body" idx="1"/>
          </p:nvPr>
        </p:nvSpPr>
        <p:spPr>
          <a:xfrm>
            <a:off x="479425" y="1131010"/>
            <a:ext cx="11233150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b="1" dirty="0"/>
              <a:t>Plan </a:t>
            </a:r>
            <a:r>
              <a:rPr lang="en-US" dirty="0"/>
              <a:t>and maintain a plan for your project. – This is the most important one! (LOGBOOK)</a:t>
            </a:r>
          </a:p>
          <a:p>
            <a:pPr marL="800100" lvl="1" indent="-342900">
              <a:buSzPts val="2400"/>
            </a:pPr>
            <a:r>
              <a:rPr lang="en-US" dirty="0"/>
              <a:t>Your plan will have both assessed and technical deliverables in it &amp; risks (</a:t>
            </a:r>
            <a:r>
              <a:rPr lang="en-US" dirty="0" err="1"/>
              <a:t>resk</a:t>
            </a:r>
            <a:r>
              <a:rPr lang="en-US" dirty="0"/>
              <a:t> register).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b="1" dirty="0"/>
              <a:t>Produce</a:t>
            </a:r>
            <a:r>
              <a:rPr lang="en-US" dirty="0"/>
              <a:t> the </a:t>
            </a:r>
            <a:r>
              <a:rPr lang="en-US" b="1" i="1" dirty="0"/>
              <a:t>Assessed Deliverables</a:t>
            </a:r>
          </a:p>
          <a:p>
            <a:pPr marL="800100" lvl="1" indent="-342900">
              <a:spcBef>
                <a:spcPts val="600"/>
              </a:spcBef>
              <a:buSzPts val="2400"/>
            </a:pPr>
            <a:r>
              <a:rPr lang="en-US" b="1" i="1" dirty="0"/>
              <a:t>PID, Presentation, Report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b="1" dirty="0"/>
              <a:t>Prepare</a:t>
            </a:r>
            <a:r>
              <a:rPr lang="en-US" dirty="0"/>
              <a:t> for the technical project</a:t>
            </a:r>
          </a:p>
          <a:p>
            <a:pPr lvl="1" indent="-457200">
              <a:buFont typeface="+mj-lt"/>
              <a:buAutoNum type="arabicPeriod"/>
            </a:pPr>
            <a:r>
              <a:rPr lang="en-US" dirty="0"/>
              <a:t>Research and understand the details of the specific function of the block you are going to integrate. its systems context and system requirements</a:t>
            </a:r>
          </a:p>
          <a:p>
            <a:pPr lvl="1" indent="-457200">
              <a:buFont typeface="+mj-lt"/>
              <a:buAutoNum type="arabicPeriod"/>
            </a:pPr>
            <a:r>
              <a:rPr lang="en-US" dirty="0"/>
              <a:t>Understand the SoC Design that you are going to integrate into</a:t>
            </a:r>
          </a:p>
          <a:p>
            <a:pPr lvl="1" indent="-457200">
              <a:buFont typeface="+mj-lt"/>
              <a:buAutoNum type="arabicPeriod"/>
            </a:pPr>
            <a:r>
              <a:rPr lang="en-US" dirty="0"/>
              <a:t>Understand the toolchains you will use to create, integrate and test your design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b="1" dirty="0"/>
              <a:t>Execute (Technical Deliverables)</a:t>
            </a:r>
            <a:endParaRPr dirty="0"/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Write a Requirements Spec and </a:t>
            </a:r>
            <a:r>
              <a:rPr lang="en-US" b="1" i="1" dirty="0" err="1"/>
              <a:t>TestPlan</a:t>
            </a:r>
            <a:endParaRPr lang="en-US" b="1" i="1" dirty="0"/>
          </a:p>
          <a:p>
            <a:pPr marL="672783" lvl="1" indent="-166688"/>
            <a:r>
              <a:rPr lang="en-US" dirty="0"/>
              <a:t>Produce Microarchitecture and write specific code for your block</a:t>
            </a:r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Architect how your block will integrate with the SoC</a:t>
            </a:r>
            <a:endParaRPr dirty="0"/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Implement and Test your block in isolation  (Unit Leve Test)</a:t>
            </a:r>
            <a:endParaRPr dirty="0"/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Modify the provided SoC Design example to integrate</a:t>
            </a:r>
            <a:endParaRPr dirty="0"/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Test the integration in simulation</a:t>
            </a:r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Test the integration in hardware systems context on FPGA</a:t>
            </a:r>
            <a:endParaRPr dirty="0"/>
          </a:p>
        </p:txBody>
      </p:sp>
      <p:pic>
        <p:nvPicPr>
          <p:cNvPr id="237" name="Google Shape;2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7572" y="4824247"/>
            <a:ext cx="2820008" cy="18205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5C5F74-1BFC-51CE-AE17-EBD7595FAAFD}"/>
              </a:ext>
            </a:extLst>
          </p:cNvPr>
          <p:cNvSpPr txBox="1"/>
          <p:nvPr/>
        </p:nvSpPr>
        <p:spPr>
          <a:xfrm>
            <a:off x="9902362" y="3396676"/>
            <a:ext cx="1450428" cy="1169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You can work on these three parallel with the lab </a:t>
            </a:r>
            <a:r>
              <a:rPr lang="en-US" i="1" dirty="0" err="1"/>
              <a:t>excercise</a:t>
            </a:r>
            <a:r>
              <a:rPr lang="en-US" i="1" dirty="0"/>
              <a:t> have labs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3136C-3F67-E15C-E70B-98042BB515D6}"/>
              </a:ext>
            </a:extLst>
          </p:cNvPr>
          <p:cNvSpPr txBox="1"/>
          <p:nvPr/>
        </p:nvSpPr>
        <p:spPr>
          <a:xfrm>
            <a:off x="7284863" y="5249936"/>
            <a:ext cx="2032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hint: if you don’t do this, the integration may be hard to debug when it goes wrong!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Risc-V FPGA Training Collateral for Students</a:t>
            </a:r>
            <a:endParaRPr/>
          </a:p>
        </p:txBody>
      </p:sp>
      <p:sp>
        <p:nvSpPr>
          <p:cNvPr id="243" name="Google Shape;243;p8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There is a complete set of example code and tutorials here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hlinkClick r:id="rId3"/>
              </a:rPr>
              <a:t>https://drive.google.com/drive/folders/1Lq4r6CpMHuKSOkQQUY60YUluoHZ0jMWF</a:t>
            </a:r>
            <a:endParaRPr lang="en-US" dirty="0"/>
          </a:p>
          <a:p>
            <a:pPr marL="0" lvl="0" indent="0"/>
            <a:r>
              <a:rPr lang="en-US" dirty="0">
                <a:hlinkClick r:id="rId4"/>
              </a:rPr>
              <a:t>https://github.com/orgs/Microelectronic-Group-MISS-TUoS/repositories</a:t>
            </a:r>
            <a:endParaRPr lang="en-US" dirty="0"/>
          </a:p>
          <a:p>
            <a:pPr marL="0" lvl="0" indent="0"/>
            <a:endParaRPr lang="en-US" dirty="0"/>
          </a:p>
          <a:p>
            <a:pPr marL="0" lvl="0" indent="0"/>
            <a:endParaRPr lang="en-US" dirty="0"/>
          </a:p>
          <a:p>
            <a:pPr marL="0" lvl="0" indent="0"/>
            <a:endParaRPr dirty="0"/>
          </a:p>
        </p:txBody>
      </p:sp>
      <p:sp>
        <p:nvSpPr>
          <p:cNvPr id="244" name="Google Shape;244;p8"/>
          <p:cNvSpPr txBox="1">
            <a:spLocks noGrp="1"/>
          </p:cNvSpPr>
          <p:nvPr>
            <p:ph type="body" idx="2"/>
          </p:nvPr>
        </p:nvSpPr>
        <p:spPr>
          <a:xfrm>
            <a:off x="479425" y="2292594"/>
            <a:ext cx="11233150" cy="408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ct val="100000"/>
              <a:buFont typeface="Arial"/>
              <a:buChar char="•"/>
            </a:pPr>
            <a:r>
              <a:rPr lang="en-US" dirty="0"/>
              <a:t>You will also eventually need a Xilinx </a:t>
            </a:r>
            <a:r>
              <a:rPr lang="en-US" dirty="0" err="1"/>
              <a:t>Nexsys</a:t>
            </a:r>
            <a:r>
              <a:rPr lang="en-US" dirty="0"/>
              <a:t> A7 board but you can start without one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ct val="100000"/>
              <a:buFont typeface="Arial"/>
              <a:buChar char="•"/>
            </a:pPr>
            <a:r>
              <a:rPr lang="en-US" dirty="0"/>
              <a:t>Work through the tutorials 1 -10</a:t>
            </a:r>
            <a:endParaRPr dirty="0"/>
          </a:p>
          <a:p>
            <a:pPr marL="581343" lvl="1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•"/>
            </a:pPr>
            <a:r>
              <a:rPr lang="en-US" b="1" dirty="0">
                <a:highlight>
                  <a:srgbClr val="FFFF00"/>
                </a:highlight>
              </a:rPr>
              <a:t>You do not need to deal with tutorials 11-20</a:t>
            </a:r>
            <a:endParaRPr dirty="0">
              <a:highlight>
                <a:srgbClr val="FFFF00"/>
              </a:highlight>
            </a:endParaRPr>
          </a:p>
          <a:p>
            <a:pPr marL="581343" lvl="1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•"/>
            </a:pPr>
            <a:r>
              <a:rPr lang="en-US" dirty="0"/>
              <a:t>You do not need to understand tutorials 3 and 4 in detail but they will help a lot</a:t>
            </a:r>
            <a:endParaRPr dirty="0"/>
          </a:p>
          <a:p>
            <a:pPr marL="581343" lvl="1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•"/>
            </a:pPr>
            <a:r>
              <a:rPr lang="en-US" dirty="0"/>
              <a:t>Tutorials 6 – 10 are the important ones – these involve modifying hardware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ct val="100000"/>
              <a:buFont typeface="Arial"/>
              <a:buChar char="•"/>
            </a:pPr>
            <a:r>
              <a:rPr lang="en-US" dirty="0"/>
              <a:t>You </a:t>
            </a:r>
            <a:r>
              <a:rPr lang="en-US" b="1" i="1" dirty="0"/>
              <a:t>do not </a:t>
            </a:r>
            <a:r>
              <a:rPr lang="en-US" dirty="0"/>
              <a:t>need to know any internal details of the SWERV EH1 Core</a:t>
            </a:r>
            <a:endParaRPr dirty="0"/>
          </a:p>
          <a:p>
            <a:pPr marL="342900" lvl="0" indent="-2019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ct val="100000"/>
              <a:buFont typeface="Arial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ct val="100000"/>
              <a:buFont typeface="Arial"/>
              <a:buChar char="•"/>
            </a:pPr>
            <a:r>
              <a:rPr lang="en-US" dirty="0"/>
              <a:t>There are a set of slides in the directory</a:t>
            </a:r>
            <a:endParaRPr dirty="0"/>
          </a:p>
          <a:p>
            <a:pPr marL="581343" lvl="1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•"/>
            </a:pPr>
            <a:r>
              <a:rPr lang="en-US" i="1" dirty="0"/>
              <a:t>https://</a:t>
            </a:r>
            <a:r>
              <a:rPr lang="en-US" i="1" dirty="0" err="1"/>
              <a:t>docs.google.com</a:t>
            </a:r>
            <a:r>
              <a:rPr lang="en-US" i="1" dirty="0"/>
              <a:t>/presentation/d/1KFzf6l5HYoGhUd-b-rGKUY8hMdkW40aG/</a:t>
            </a:r>
            <a:r>
              <a:rPr lang="en-US" i="1" dirty="0" err="1"/>
              <a:t>edit?usp</a:t>
            </a:r>
            <a:r>
              <a:rPr lang="en-US" i="1" dirty="0"/>
              <a:t>=</a:t>
            </a:r>
            <a:r>
              <a:rPr lang="en-US" i="1" dirty="0" err="1"/>
              <a:t>sharing&amp;ouid</a:t>
            </a:r>
            <a:r>
              <a:rPr lang="en-US" i="1" dirty="0"/>
              <a:t>=110995713148914427084&amp;rtpof=</a:t>
            </a:r>
            <a:r>
              <a:rPr lang="en-US" i="1" dirty="0" err="1"/>
              <a:t>true&amp;sd</a:t>
            </a:r>
            <a:r>
              <a:rPr lang="en-US" i="1" dirty="0"/>
              <a:t>=true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ct val="100000"/>
              <a:buFont typeface="Arial"/>
              <a:buChar char="•"/>
            </a:pPr>
            <a:r>
              <a:rPr lang="en-US" dirty="0"/>
              <a:t>And a guided workbook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ct val="100000"/>
              <a:buFont typeface="Arial"/>
              <a:buChar char="•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ct val="100000"/>
              <a:buFont typeface="Arial"/>
              <a:buChar char="•"/>
            </a:pPr>
            <a:r>
              <a:rPr lang="en-US"/>
              <a:t>NEW SUGGEST YOU USE THE GITHUB REPO!!!!</a:t>
            </a:r>
            <a:endParaRPr dirty="0"/>
          </a:p>
          <a:p>
            <a:pPr marL="342900" lvl="0" indent="-2019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ct val="100000"/>
              <a:buFont typeface="Arial"/>
              <a:buNone/>
            </a:pPr>
            <a:endParaRPr b="1" dirty="0"/>
          </a:p>
          <a:p>
            <a:pPr marL="581343" lvl="1" indent="-72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endParaRPr dirty="0"/>
          </a:p>
          <a:p>
            <a:pPr marL="342900" lvl="0" indent="-2019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ct val="100000"/>
              <a:buFont typeface="Arial"/>
              <a:buNone/>
            </a:pPr>
            <a:endParaRPr dirty="0"/>
          </a:p>
        </p:txBody>
      </p:sp>
      <p:pic>
        <p:nvPicPr>
          <p:cNvPr id="245" name="Google Shape;24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80418" y="2691244"/>
            <a:ext cx="2343005" cy="1250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30B139-C0A8-560E-1296-6F5FD502DE4C}"/>
              </a:ext>
            </a:extLst>
          </p:cNvPr>
          <p:cNvSpPr txBox="1"/>
          <p:nvPr/>
        </p:nvSpPr>
        <p:spPr>
          <a:xfrm>
            <a:off x="8948326" y="273269"/>
            <a:ext cx="2013964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CHECK THESE OUT BUT ASK WHERE THE NEW MATERIALS ARE!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NOTES!</a:t>
            </a:r>
            <a:endParaRPr/>
          </a:p>
        </p:txBody>
      </p:sp>
      <p:sp>
        <p:nvSpPr>
          <p:cNvPr id="251" name="Google Shape;251;p9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These labs were made as part of a ‘complete module’ which included assessed exercises</a:t>
            </a:r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body" idx="2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b="1" dirty="0"/>
              <a:t>THE LABS ARE TO HELP YOU LEARN ABOUT THE ARCHITECTURE OF THE THE SoC and to familiarize yourselves with the </a:t>
            </a:r>
            <a:r>
              <a:rPr lang="en-US" b="1" i="1" dirty="0"/>
              <a:t>toolchains</a:t>
            </a:r>
            <a:r>
              <a:rPr lang="en-US" b="1" dirty="0"/>
              <a:t> you will use to complete your project.</a:t>
            </a:r>
            <a:endParaRPr dirty="0"/>
          </a:p>
          <a:p>
            <a:pPr marL="581343" lvl="1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>
                <a:highlight>
                  <a:srgbClr val="FFFF00"/>
                </a:highlight>
              </a:rPr>
              <a:t>YOU DO NOT NEED TO SLAVISHLY GET THE CODE ‘right’ or pass the assessed parts.</a:t>
            </a:r>
            <a:endParaRPr dirty="0">
              <a:highlight>
                <a:srgbClr val="FFFF00"/>
              </a:highlight>
            </a:endParaRPr>
          </a:p>
          <a:p>
            <a:pPr marL="581343" lvl="1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>
                <a:highlight>
                  <a:srgbClr val="FFFF00"/>
                </a:highlight>
              </a:rPr>
              <a:t>You DO need to understand </a:t>
            </a:r>
            <a:r>
              <a:rPr lang="en-US" b="1" dirty="0" err="1">
                <a:highlight>
                  <a:srgbClr val="FFFF00"/>
                </a:highlight>
              </a:rPr>
              <a:t>whats</a:t>
            </a:r>
            <a:r>
              <a:rPr lang="en-US" b="1" dirty="0">
                <a:highlight>
                  <a:srgbClr val="FFFF00"/>
                </a:highlight>
              </a:rPr>
              <a:t> going on though If you don’t ASK</a:t>
            </a:r>
            <a:endParaRPr b="1" dirty="0">
              <a:highlight>
                <a:srgbClr val="FFFF00"/>
              </a:highlight>
            </a:endParaRPr>
          </a:p>
          <a:p>
            <a:pPr marL="581343" lvl="1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 err="1">
                <a:highlight>
                  <a:srgbClr val="FFFF00"/>
                </a:highlight>
              </a:rPr>
              <a:t>E.g</a:t>
            </a:r>
            <a:r>
              <a:rPr lang="en-US" b="1" dirty="0">
                <a:highlight>
                  <a:srgbClr val="FFFF00"/>
                </a:highlight>
              </a:rPr>
              <a:t> lab 1. if you understand how to write new c code and compile it you don’t need to do all the sub parts</a:t>
            </a:r>
            <a:endParaRPr dirty="0">
              <a:highlight>
                <a:srgbClr val="FFFF00"/>
              </a:highlight>
            </a:endParaRPr>
          </a:p>
          <a:p>
            <a:pPr marL="581343" lvl="1" indent="-65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You are free to collaborate with your peers on the labs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Don’t panic! there is quite a lot of new material but it can be worked through </a:t>
            </a:r>
            <a:br>
              <a:rPr lang="en-US" dirty="0"/>
            </a:br>
            <a:r>
              <a:rPr lang="en-US" dirty="0"/>
              <a:t>methodically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It is vital that you ask questions (verbally or written) if you don’t understand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What the labs will do is help you build your engineering platform which you use to build (design and test) your project – make sure  you are clear what this is.</a:t>
            </a:r>
            <a:endParaRPr dirty="0"/>
          </a:p>
          <a:p>
            <a:pPr marL="581343" lvl="1" indent="-650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</a:t>
            </a:r>
            <a:endParaRPr/>
          </a:p>
        </p:txBody>
      </p:sp>
      <p:pic>
        <p:nvPicPr>
          <p:cNvPr id="277" name="Google Shape;27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1454" y="286754"/>
            <a:ext cx="5506136" cy="314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425" y="3878327"/>
            <a:ext cx="4679860" cy="264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2"/>
          <p:cNvSpPr txBox="1"/>
          <p:nvPr/>
        </p:nvSpPr>
        <p:spPr>
          <a:xfrm>
            <a:off x="1716854" y="657471"/>
            <a:ext cx="4213693" cy="277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You may end up writing C or .asm code to test your integration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You need to understand the tool chain to build an executable code image and load it on </a:t>
            </a:r>
            <a:r>
              <a:rPr lang="en-US" sz="2100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both</a:t>
            </a: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the simulation model or FPGA board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If you end up writing more complex integration code lab 3 &amp; 4 will help with code structure</a:t>
            </a:r>
            <a:endParaRPr/>
          </a:p>
        </p:txBody>
      </p:sp>
      <p:sp>
        <p:nvSpPr>
          <p:cNvPr id="280" name="Google Shape;280;p12"/>
          <p:cNvSpPr txBox="1"/>
          <p:nvPr/>
        </p:nvSpPr>
        <p:spPr>
          <a:xfrm>
            <a:off x="6695898" y="3878327"/>
            <a:ext cx="4213693" cy="248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You will definitely be synthesizing your code to target an FPGA as part of the project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You will have to create new HDL code and modify some of the existing examples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Labs 6 through 10 will help you understand integration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9B31-4180-1C4F-0AD1-70F07DA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 </a:t>
            </a:r>
            <a:r>
              <a:rPr lang="en-US" dirty="0" err="1"/>
              <a:t>Wk</a:t>
            </a:r>
            <a:r>
              <a:rPr lang="en-US" dirty="0"/>
              <a:t> 10 Meeting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B9A34-F930-3BDE-1B85-0FCA5F4F8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FOCUS ON COMPLETING YOUR EXAMS FIRST!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037A5-B5F8-5341-B9B7-87F70604F0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Work on narrowing down your </a:t>
            </a:r>
            <a:r>
              <a:rPr lang="en-US" b="1" i="1" dirty="0"/>
              <a:t>motivating system context </a:t>
            </a:r>
            <a:r>
              <a:rPr lang="en-US" dirty="0"/>
              <a:t>and therefore the functionality/IP block your will design and integrate with the system.</a:t>
            </a:r>
          </a:p>
          <a:p>
            <a:endParaRPr lang="en-US" dirty="0"/>
          </a:p>
          <a:p>
            <a:r>
              <a:rPr lang="en-US" dirty="0"/>
              <a:t>Think about your high level PLAN</a:t>
            </a:r>
          </a:p>
          <a:p>
            <a:pPr lvl="1"/>
            <a:r>
              <a:rPr lang="en-US" dirty="0"/>
              <a:t>Overall Timeline</a:t>
            </a:r>
          </a:p>
          <a:p>
            <a:pPr lvl="1"/>
            <a:r>
              <a:rPr lang="en-US" dirty="0"/>
              <a:t>Assessed Deliverables</a:t>
            </a:r>
          </a:p>
          <a:p>
            <a:pPr lvl="1"/>
            <a:r>
              <a:rPr lang="en-US" dirty="0"/>
              <a:t>Plan, Research, Learn/Upskill, execute</a:t>
            </a:r>
          </a:p>
          <a:p>
            <a:pPr lvl="1"/>
            <a:r>
              <a:rPr lang="en-US" dirty="0"/>
              <a:t>What else you have going on – modules exams, breaks</a:t>
            </a:r>
          </a:p>
          <a:p>
            <a:pPr lvl="1"/>
            <a:r>
              <a:rPr lang="en-US" dirty="0"/>
              <a:t>How much time will you spend – credits </a:t>
            </a:r>
            <a:r>
              <a:rPr lang="en-US" dirty="0">
                <a:sym typeface="Wingdings" pitchFamily="2" charset="2"/>
              </a:rPr>
              <a:t> hours???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Think about your OPERATING MODEL</a:t>
            </a:r>
          </a:p>
          <a:p>
            <a:pPr lvl="1"/>
            <a:r>
              <a:rPr lang="en-US" dirty="0"/>
              <a:t>How are you going to organize yourself</a:t>
            </a:r>
          </a:p>
          <a:p>
            <a:pPr lvl="1"/>
            <a:r>
              <a:rPr lang="en-US" dirty="0"/>
              <a:t>How are you going to keep notes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How are you going to interact with your project supervisor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1BF25-00F0-10CA-1F7C-FAF8D08FA014}"/>
              </a:ext>
            </a:extLst>
          </p:cNvPr>
          <p:cNvSpPr txBox="1"/>
          <p:nvPr/>
        </p:nvSpPr>
        <p:spPr>
          <a:xfrm>
            <a:off x="7398325" y="2817008"/>
            <a:ext cx="2660073" cy="7386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big part of the project is about how you engage with the project – not the ‘</a:t>
            </a:r>
            <a:r>
              <a:rPr lang="en-US" dirty="0" err="1"/>
              <a:t>asnwerr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CA0D-4F05-E600-0930-A55D81E89CC5}"/>
              </a:ext>
            </a:extLst>
          </p:cNvPr>
          <p:cNvSpPr txBox="1"/>
          <p:nvPr/>
        </p:nvSpPr>
        <p:spPr>
          <a:xfrm>
            <a:off x="7398327" y="5560949"/>
            <a:ext cx="2660073" cy="7386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START YOUR LOGBOOK and make sure this can be shared with 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32808-F51F-D18F-DB46-7A0380EB8F3C}"/>
              </a:ext>
            </a:extLst>
          </p:cNvPr>
          <p:cNvSpPr txBox="1"/>
          <p:nvPr/>
        </p:nvSpPr>
        <p:spPr>
          <a:xfrm>
            <a:off x="7398326" y="3774543"/>
            <a:ext cx="2660073" cy="9541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Thoroughly review the Blackboard pages for the project &amp; understand what you need to produce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F7A58-B8CE-B310-0C82-FBCFB1D97713}"/>
              </a:ext>
            </a:extLst>
          </p:cNvPr>
          <p:cNvSpPr txBox="1"/>
          <p:nvPr/>
        </p:nvSpPr>
        <p:spPr>
          <a:xfrm>
            <a:off x="7398326" y="755837"/>
            <a:ext cx="2660073" cy="7386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Choose something interesting to you – an application domain maybe?</a:t>
            </a:r>
          </a:p>
        </p:txBody>
      </p:sp>
    </p:spTree>
    <p:extLst>
      <p:ext uri="{BB962C8B-B14F-4D97-AF65-F5344CB8AC3E}">
        <p14:creationId xmlns:p14="http://schemas.microsoft.com/office/powerpoint/2010/main" val="3491116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</a:t>
            </a: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Lab 6&amp;7 GPIO This is an example of a </a:t>
            </a:r>
            <a:r>
              <a:rPr lang="en-US" i="1" dirty="0"/>
              <a:t>simple </a:t>
            </a:r>
            <a:r>
              <a:rPr lang="en-US" dirty="0"/>
              <a:t>functional block.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Make sure you understand the concept of the Memory Mapped (Control &amp; Status) Registers for the I/O Peripheral. The Processor loads (reads) or stores (writes) to a specified memory address this causes data to be written to that specific memory address through a </a:t>
            </a:r>
            <a:r>
              <a:rPr lang="en-US" b="1" dirty="0"/>
              <a:t>bus transaction </a:t>
            </a:r>
            <a:r>
              <a:rPr lang="en-US" dirty="0"/>
              <a:t>on the AXI and Wishbone buses</a:t>
            </a:r>
            <a:endParaRPr dirty="0"/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Review the concept of overall memory map for the SoC</a:t>
            </a:r>
            <a:endParaRPr dirty="0"/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Review the concept of bus masters, bus transactions and bus protocols</a:t>
            </a:r>
            <a:endParaRPr dirty="0"/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Tool Usage – Pin Mapping going from a Named HDL Signal to a specific Pin on a Package</a:t>
            </a:r>
            <a:endParaRPr dirty="0"/>
          </a:p>
          <a:p>
            <a:pPr marL="947103" lvl="2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</a:pPr>
            <a:r>
              <a:rPr lang="en-US" dirty="0"/>
              <a:t>Pin to component connection on PCB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Lab 8 is a more complex RTL block performing a specific function (timer) </a:t>
            </a:r>
            <a:endParaRPr dirty="0"/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Reinforce the control registers that determine how the independent hardware block functions</a:t>
            </a:r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You will need to decide (architect) how you will split functionality between hardware and software</a:t>
            </a:r>
          </a:p>
          <a:p>
            <a:pPr marL="215583" indent="-166688">
              <a:spcBef>
                <a:spcPts val="0"/>
              </a:spcBef>
              <a:buSzPts val="1600"/>
            </a:pPr>
            <a:r>
              <a:rPr lang="en-US" dirty="0"/>
              <a:t>Lab 10 looks at how to integrate your block using Interrupt Driven rather than a polled status</a:t>
            </a:r>
          </a:p>
          <a:p>
            <a:pPr marL="672783" lvl="1" indent="-166688"/>
            <a:r>
              <a:rPr lang="en-US" dirty="0"/>
              <a:t>This is how you get the processor to respond to an asynchronous (external) event</a:t>
            </a:r>
          </a:p>
          <a:p>
            <a:pPr marL="48895" indent="0">
              <a:spcBef>
                <a:spcPts val="0"/>
              </a:spcBef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42BB-7CD7-0276-2E41-10EA7CDD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Labs WONT provide you with everything you need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24DAF-0F8F-4732-E479-C181C386C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important that you ask ‘what is different’ about your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5F068-D7FE-B03C-CCE3-948E8E8290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They do not cover AXI bus integration</a:t>
            </a:r>
          </a:p>
          <a:p>
            <a:pPr lvl="1"/>
            <a:r>
              <a:rPr lang="en-US" dirty="0"/>
              <a:t>Depending on your project you may need to do this</a:t>
            </a:r>
          </a:p>
          <a:p>
            <a:r>
              <a:rPr lang="en-US" dirty="0"/>
              <a:t>They do not cover Writing good Unit level or System level testbenches</a:t>
            </a:r>
          </a:p>
          <a:p>
            <a:pPr lvl="1"/>
            <a:r>
              <a:rPr lang="en-US" dirty="0"/>
              <a:t>You will need to do both</a:t>
            </a:r>
          </a:p>
          <a:p>
            <a:r>
              <a:rPr lang="en-US" dirty="0"/>
              <a:t>They do not cover how to start with a blank piece of paper and design good digital 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2962688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</a:t>
            </a:r>
            <a:r>
              <a:rPr lang="en-US" i="1"/>
              <a:t>very </a:t>
            </a:r>
            <a:r>
              <a:rPr lang="en-US"/>
              <a:t>important note on complexity……..</a:t>
            </a:r>
            <a:endParaRPr/>
          </a:p>
        </p:txBody>
      </p:sp>
      <p:sp>
        <p:nvSpPr>
          <p:cNvPr id="258" name="Google Shape;258;p10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6205154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The Computer you run on the tools you use – there are choices – none of them are perfect</a:t>
            </a:r>
            <a:endParaRPr dirty="0"/>
          </a:p>
        </p:txBody>
      </p:sp>
      <p:pic>
        <p:nvPicPr>
          <p:cNvPr id="260" name="Google Shape;2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222" y="2236612"/>
            <a:ext cx="3162300" cy="39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5069" y="136949"/>
            <a:ext cx="1227506" cy="179352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0"/>
          <p:cNvSpPr txBox="1"/>
          <p:nvPr/>
        </p:nvSpPr>
        <p:spPr>
          <a:xfrm>
            <a:off x="4291445" y="1650778"/>
            <a:ext cx="3931267" cy="634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Uniquification – your Project is Unique</a:t>
            </a:r>
            <a:endParaRPr sz="28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IP Mix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SW Mix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Design Methodology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Tool Chains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Target Technology/Cost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Service Lifetime</a:t>
            </a:r>
            <a:endParaRPr dirty="0"/>
          </a:p>
          <a:p>
            <a:pPr marL="342900" marR="0" lvl="0" indent="-190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Team (You)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Supply chain (The internet)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Budget (Time)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8443383" y="2779957"/>
            <a:ext cx="3162298" cy="234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Design Patterns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Problem Solving Approaches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Abstractions</a:t>
            </a:r>
            <a:endParaRPr dirty="0"/>
          </a:p>
          <a:p>
            <a:pPr marL="342900" marR="0" lvl="0" indent="-2095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labs are one way to do things others exist</a:t>
            </a:r>
            <a:endParaRPr dirty="0"/>
          </a:p>
        </p:txBody>
      </p:sp>
      <p:sp>
        <p:nvSpPr>
          <p:cNvPr id="264" name="Google Shape;264;p10"/>
          <p:cNvSpPr txBox="1"/>
          <p:nvPr/>
        </p:nvSpPr>
        <p:spPr>
          <a:xfrm>
            <a:off x="8549668" y="5604614"/>
            <a:ext cx="2345779" cy="1163395"/>
          </a:xfrm>
          <a:prstGeom prst="rect">
            <a:avLst/>
          </a:prstGeom>
          <a:solidFill>
            <a:srgbClr val="FEE799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en-US" sz="21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Platform.io</a:t>
            </a: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helps manage configurations of tools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Whats Going on: High Level</a:t>
            </a:r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You will need to be familiar with Verilog to understand the design and code you block</a:t>
            </a:r>
            <a:endParaRPr/>
          </a:p>
        </p:txBody>
      </p:sp>
      <p:sp>
        <p:nvSpPr>
          <p:cNvPr id="271" name="Google Shape;271;p11"/>
          <p:cNvSpPr txBox="1">
            <a:spLocks noGrp="1"/>
          </p:cNvSpPr>
          <p:nvPr>
            <p:ph type="body" idx="2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If you have are not familiar with Verilog you should review prior material. EEE232 for example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You can also find lots of material on the web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The Labs will equip you with two key things</a:t>
            </a:r>
            <a:endParaRPr dirty="0"/>
          </a:p>
          <a:p>
            <a:pPr marL="581343" lvl="1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An Understanding of the Architecture of a Processor Subsystem</a:t>
            </a:r>
            <a:endParaRPr dirty="0"/>
          </a:p>
          <a:p>
            <a:pPr marL="581343" lvl="1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An understanding in the use of the toolchains used to</a:t>
            </a:r>
            <a:endParaRPr dirty="0"/>
          </a:p>
          <a:p>
            <a:pPr marL="855663" lvl="2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</a:pPr>
            <a:r>
              <a:rPr lang="en-US" dirty="0"/>
              <a:t>Write Verilog</a:t>
            </a:r>
            <a:endParaRPr dirty="0"/>
          </a:p>
          <a:p>
            <a:pPr marL="855663" lvl="2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</a:pPr>
            <a:r>
              <a:rPr lang="en-US" dirty="0"/>
              <a:t>Simulate Verilog</a:t>
            </a:r>
            <a:endParaRPr dirty="0"/>
          </a:p>
          <a:p>
            <a:pPr marL="855663" lvl="2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</a:pPr>
            <a:r>
              <a:rPr lang="en-US" dirty="0" err="1"/>
              <a:t>Synthesise</a:t>
            </a:r>
            <a:r>
              <a:rPr lang="en-US" dirty="0"/>
              <a:t> Verilog to FPGA</a:t>
            </a:r>
          </a:p>
          <a:p>
            <a:pPr marL="855663" lvl="2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</a:pPr>
            <a:endParaRPr lang="en-US" dirty="0"/>
          </a:p>
          <a:p>
            <a:pPr marL="855663" lvl="2" indent="-166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</a:pPr>
            <a:r>
              <a:rPr lang="en-US" dirty="0"/>
              <a:t>THEY WILL NOT HELP YOU WITH YOUR UNIQUE SYSTEMS CONTEXT OR HOW TO ARCHITECT YOUR UNIQUE FUNCTIONALITY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notes about the Labs – They are not a test!</a:t>
            </a:r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/>
              <a:t>Lab1: Emphasis on the exercises that interact with hardware on the board. The specifics of the algorithm code are not important – assumed that if your project needs you to write some ‘clever C’ you will be able to do so later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/>
              <a:t>Lab2: The exercise of writing .asm to control the LEDs is important this is about how to interact at a bit/binary level with a peripheral and how that links through to physical hardware.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/>
              <a:t>Lab 3 &amp; 4 are about how to program in C and in mixed C and assembler. The detail of what you are programming is less important – if you understand the toolchains and how to embed .asm that is fine. Don’t get too hung up on the implementation of the image transformation….. {although if your project involves graphics/display you may find it useful}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/>
              <a:t>Lab 5 is super important – this covers the Vivado toolchain for synthesis and also looks at simulating your HDL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016A-27DC-D2B4-8CB3-A507D1A0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/>
              <a:t>a slide on TARGETS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35634-F3F5-E26B-B339-BD5D532BB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28EBC-2CAE-6BAE-3E4B-8890975637A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42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0ABB1-F805-7FC1-5AFA-8268184D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&amp; Time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779452-7B81-8421-4440-19E5F34997DC}"/>
              </a:ext>
            </a:extLst>
          </p:cNvPr>
          <p:cNvCxnSpPr/>
          <p:nvPr/>
        </p:nvCxnSpPr>
        <p:spPr>
          <a:xfrm>
            <a:off x="2133600" y="5721927"/>
            <a:ext cx="421178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890FC3-CB59-8200-B0E7-A673C6AA7556}"/>
              </a:ext>
            </a:extLst>
          </p:cNvPr>
          <p:cNvCxnSpPr>
            <a:cxnSpLocks/>
          </p:cNvCxnSpPr>
          <p:nvPr/>
        </p:nvCxnSpPr>
        <p:spPr>
          <a:xfrm flipV="1">
            <a:off x="2133600" y="2078182"/>
            <a:ext cx="96982" cy="36437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73B4F5-34C6-5E2E-D436-B03F54162E69}"/>
              </a:ext>
            </a:extLst>
          </p:cNvPr>
          <p:cNvSpPr txBox="1"/>
          <p:nvPr/>
        </p:nvSpPr>
        <p:spPr>
          <a:xfrm>
            <a:off x="3560618" y="6071922"/>
            <a:ext cx="94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D6674-6B06-A83C-AEA7-A24B7090DC7B}"/>
              </a:ext>
            </a:extLst>
          </p:cNvPr>
          <p:cNvSpPr txBox="1"/>
          <p:nvPr/>
        </p:nvSpPr>
        <p:spPr>
          <a:xfrm>
            <a:off x="479425" y="3247781"/>
            <a:ext cx="1371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Knowledge</a:t>
            </a:r>
          </a:p>
          <a:p>
            <a:endParaRPr lang="en-US" sz="1800" dirty="0"/>
          </a:p>
          <a:p>
            <a:r>
              <a:rPr lang="en-US" sz="1800" dirty="0"/>
              <a:t>Progress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74CCC39-B3F6-905C-0946-57370567CE70}"/>
              </a:ext>
            </a:extLst>
          </p:cNvPr>
          <p:cNvSpPr/>
          <p:nvPr/>
        </p:nvSpPr>
        <p:spPr>
          <a:xfrm rot="5935163">
            <a:off x="-432709" y="-1380795"/>
            <a:ext cx="6181165" cy="7869559"/>
          </a:xfrm>
          <a:prstGeom prst="arc">
            <a:avLst>
              <a:gd name="adj1" fmla="val 16029363"/>
              <a:gd name="adj2" fmla="val 2078825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8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AFDD-90E5-FCED-626B-59476830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Smörgåsbord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55CAD-6A93-D89C-9BB8-EA0888A7A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424" y="4561420"/>
            <a:ext cx="2223304" cy="1820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5082F-F854-FB3D-875B-833D24224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968" y="2474278"/>
            <a:ext cx="1914213" cy="1910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43FA4-AF4E-F91F-5F1A-7A8A2DC3D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305" y="552854"/>
            <a:ext cx="1553541" cy="1744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F2967B-D02A-6B33-4999-EFD6D9DA8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99" y="4029064"/>
            <a:ext cx="3244078" cy="1841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30821-68D8-CD42-4679-720C6F58C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06" y="5874124"/>
            <a:ext cx="1867543" cy="983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051A29-9CFE-6592-005D-8D4ECC4E64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8475" y="4949754"/>
            <a:ext cx="1667525" cy="1147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684B4E-79FB-5751-0F06-2D21AD118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2806" y="2827635"/>
            <a:ext cx="2465062" cy="1910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03C49B-644C-1C86-7A44-A9976CF0A5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1682" y="703621"/>
            <a:ext cx="1559729" cy="1888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9A881F-4F4C-C912-7617-63546345C0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329" y="1309171"/>
            <a:ext cx="1706553" cy="1560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A09D41-20F1-A27C-5C9A-E7A3B8C785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3490" y="3209387"/>
            <a:ext cx="988667" cy="677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6AA912-D8CD-C75E-E543-D2D74AEA08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1903" y="5401040"/>
            <a:ext cx="1667525" cy="1033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A3F1D-5BDB-27BC-8CFB-92BBB8012388}"/>
              </a:ext>
            </a:extLst>
          </p:cNvPr>
          <p:cNvSpPr txBox="1"/>
          <p:nvPr/>
        </p:nvSpPr>
        <p:spPr>
          <a:xfrm>
            <a:off x="6739428" y="1131010"/>
            <a:ext cx="1742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or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37C01-5C53-C4B7-7F6A-2FC45686729F}"/>
              </a:ext>
            </a:extLst>
          </p:cNvPr>
          <p:cNvSpPr txBox="1"/>
          <p:nvPr/>
        </p:nvSpPr>
        <p:spPr>
          <a:xfrm>
            <a:off x="6576518" y="2986086"/>
            <a:ext cx="174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Electronic &amp; Computing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58D3C3-918C-7998-DEAF-D56A64864267}"/>
              </a:ext>
            </a:extLst>
          </p:cNvPr>
          <p:cNvSpPr txBox="1"/>
          <p:nvPr/>
        </p:nvSpPr>
        <p:spPr>
          <a:xfrm>
            <a:off x="6720116" y="5098293"/>
            <a:ext cx="174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Chip or System on Chip</a:t>
            </a:r>
          </a:p>
        </p:txBody>
      </p:sp>
    </p:spTree>
    <p:extLst>
      <p:ext uri="{BB962C8B-B14F-4D97-AF65-F5344CB8AC3E}">
        <p14:creationId xmlns:p14="http://schemas.microsoft.com/office/powerpoint/2010/main" val="127030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EA63-528C-EF3C-5720-47750C26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 and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D5AE8-C4F5-9837-43CC-61A7CF99B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 is optimized for Application Performance and System </a:t>
            </a:r>
            <a:r>
              <a:rPr lang="en-US" dirty="0" err="1"/>
              <a:t>SWaPE</a:t>
            </a:r>
            <a:r>
              <a:rPr lang="en-US" dirty="0"/>
              <a:t>$ target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56D45-1840-6878-F5EA-29A1D038DE9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Microcontroller or Standard part</a:t>
            </a:r>
          </a:p>
          <a:p>
            <a:r>
              <a:rPr lang="en-US" dirty="0"/>
              <a:t>Do it yourself</a:t>
            </a:r>
          </a:p>
          <a:p>
            <a:r>
              <a:rPr lang="en-US" dirty="0"/>
              <a:t>Application payload</a:t>
            </a:r>
          </a:p>
          <a:p>
            <a:endParaRPr lang="en-US" dirty="0"/>
          </a:p>
          <a:p>
            <a:r>
              <a:rPr lang="en-US" dirty="0"/>
              <a:t>Some of the whole system is off chip</a:t>
            </a:r>
          </a:p>
          <a:p>
            <a:r>
              <a:rPr lang="en-US" dirty="0"/>
              <a:t>Why?</a:t>
            </a:r>
          </a:p>
          <a:p>
            <a:endParaRPr lang="en-US" dirty="0"/>
          </a:p>
          <a:p>
            <a:pPr marL="76200" indent="0">
              <a:buNone/>
            </a:pPr>
            <a:r>
              <a:rPr lang="en-US" dirty="0"/>
              <a:t>System Memory (DRAM/HBM)</a:t>
            </a:r>
          </a:p>
          <a:p>
            <a:pPr marL="76200" indent="0">
              <a:buNone/>
            </a:pPr>
            <a:r>
              <a:rPr lang="en-US" dirty="0"/>
              <a:t>Power Supply</a:t>
            </a:r>
          </a:p>
          <a:p>
            <a:pPr marL="76200" indent="0">
              <a:buNone/>
            </a:pPr>
            <a:r>
              <a:rPr lang="en-US" dirty="0"/>
              <a:t>Passives</a:t>
            </a:r>
          </a:p>
          <a:p>
            <a:pPr marL="76200" indent="0">
              <a:buNone/>
            </a:pPr>
            <a:r>
              <a:rPr lang="en-US" dirty="0"/>
              <a:t>Connectors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SoC Aims to reduce system BOM$, Reduce Power (short wires) connectors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118FA-01F6-52E3-5CD0-D5837C6B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076" y="1917414"/>
            <a:ext cx="6178224" cy="3943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73F5A-DFF7-6FBB-1533-AC6D67AEE1AA}"/>
              </a:ext>
            </a:extLst>
          </p:cNvPr>
          <p:cNvSpPr txBox="1"/>
          <p:nvPr/>
        </p:nvSpPr>
        <p:spPr>
          <a:xfrm>
            <a:off x="6096000" y="236305"/>
            <a:ext cx="1807779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System on Chip SoC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5B2F96-3EDF-9D97-38A1-4A28651FDDAA}"/>
              </a:ext>
            </a:extLst>
          </p:cNvPr>
          <p:cNvSpPr/>
          <p:nvPr/>
        </p:nvSpPr>
        <p:spPr>
          <a:xfrm>
            <a:off x="10068909" y="246695"/>
            <a:ext cx="1355835" cy="10776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is the Memory Separate?</a:t>
            </a:r>
          </a:p>
        </p:txBody>
      </p:sp>
    </p:spTree>
    <p:extLst>
      <p:ext uri="{BB962C8B-B14F-4D97-AF65-F5344CB8AC3E}">
        <p14:creationId xmlns:p14="http://schemas.microsoft.com/office/powerpoint/2010/main" val="201375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CFEE-BB6B-6B15-09E2-BA4158A3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F72E8-1D6B-B3DF-D43F-CFF73B489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going to </a:t>
            </a:r>
            <a:r>
              <a:rPr lang="en-US" i="1" dirty="0"/>
              <a:t>extend</a:t>
            </a:r>
            <a:r>
              <a:rPr lang="en-US" dirty="0"/>
              <a:t> a provided reference SoC to customize it for a system 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6B341-6636-5F9D-9138-131289D4BAE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9425" y="1554490"/>
            <a:ext cx="11233150" cy="482520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This motivating system and therefore what you will do to extend is your choice.</a:t>
            </a:r>
          </a:p>
          <a:p>
            <a:r>
              <a:rPr lang="en-US" b="1" dirty="0"/>
              <a:t>I am not going to tell you what system context and therefore what detailed block you should do.</a:t>
            </a:r>
          </a:p>
          <a:p>
            <a:endParaRPr lang="en-US" b="1" dirty="0"/>
          </a:p>
          <a:p>
            <a:r>
              <a:rPr lang="en-US" dirty="0"/>
              <a:t>Your Project Requirement is to Design, Integrate and Test the new capability to extend the reference SoC platform that meets the requirements of the chosen system context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76200" indent="0">
              <a:buNone/>
            </a:pPr>
            <a:r>
              <a:rPr lang="en-US" dirty="0"/>
              <a:t>ONE OF THE FIRST THINGS YOU NEED TO DO IS CO-CREATE YOUR SYSTEM CONTEXT/MOTIVATION</a:t>
            </a:r>
          </a:p>
          <a:p>
            <a:pPr marL="76200" indent="0">
              <a:buNone/>
            </a:pPr>
            <a:r>
              <a:rPr lang="en-US" dirty="0"/>
              <a:t>This leads to the specific functionality you will design and integrate</a:t>
            </a:r>
          </a:p>
          <a:p>
            <a:pPr marL="76200" indent="0">
              <a:buNone/>
            </a:pPr>
            <a:r>
              <a:rPr lang="en-US" dirty="0"/>
              <a:t>Do something/application domain you are interested in learning about ( </a:t>
            </a:r>
            <a:r>
              <a:rPr lang="en-US" dirty="0" err="1"/>
              <a:t>e.g</a:t>
            </a:r>
            <a:r>
              <a:rPr lang="en-US" dirty="0"/>
              <a:t> automative -&gt; CAN bus)</a:t>
            </a:r>
          </a:p>
          <a:p>
            <a:pPr marL="76200" indent="0">
              <a:buNone/>
            </a:pPr>
            <a:r>
              <a:rPr lang="en-US" dirty="0" err="1"/>
              <a:t>Dont</a:t>
            </a:r>
            <a:r>
              <a:rPr lang="en-US" dirty="0"/>
              <a:t> make it over complicated you don’t have a huge amount of time (</a:t>
            </a:r>
            <a:r>
              <a:rPr lang="en-US" dirty="0" err="1"/>
              <a:t>e.g</a:t>
            </a:r>
            <a:r>
              <a:rPr lang="en-US" dirty="0"/>
              <a:t> a full AI offload accelerator for Gen-AI_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91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Learning Outcomes for all projects</a:t>
            </a:r>
            <a:endParaRPr/>
          </a:p>
        </p:txBody>
      </p:sp>
      <p:sp>
        <p:nvSpPr>
          <p:cNvPr id="230" name="Google Shape;230;p6"/>
          <p:cNvSpPr txBox="1">
            <a:spLocks noGrp="1"/>
          </p:cNvSpPr>
          <p:nvPr>
            <p:ph type="body" idx="1"/>
          </p:nvPr>
        </p:nvSpPr>
        <p:spPr>
          <a:xfrm>
            <a:off x="958850" y="1145024"/>
            <a:ext cx="10393960" cy="507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You will be designing a specific (IP) Block that will extend the capabilities of the RV-FPGA platform to customize the platform to perform a specific system task</a:t>
            </a:r>
            <a:endParaRPr dirty="0"/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Each block is unique and has unique project objectives, but shares common </a:t>
            </a:r>
            <a:r>
              <a:rPr lang="en-US" b="1" dirty="0"/>
              <a:t>integration</a:t>
            </a:r>
            <a:r>
              <a:rPr lang="en-US" dirty="0"/>
              <a:t> challenges</a:t>
            </a:r>
            <a:endParaRPr dirty="0"/>
          </a:p>
          <a:p>
            <a:pPr marL="672783" lvl="1" indent="-1666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dirty="0"/>
              <a:t>You may work with other students in the cohort on these integration challenges and to understand the RV-FPGA SoC Architecture and the tooling environments</a:t>
            </a:r>
            <a:endParaRPr dirty="0"/>
          </a:p>
          <a:p>
            <a:pPr marL="672783" lvl="1" indent="-650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By tackling this project you will gain the following reusable skills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Project Planning Management  Research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Systems Architecture,  SoC Architecture, Embedded Systems </a:t>
            </a:r>
            <a:r>
              <a:rPr lang="en-US" dirty="0" err="1"/>
              <a:t>Archtiecture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Microarchitecture for digital processing blocks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HDL coding for SoC integration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Low-level C code programming to control hardware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Using a C compiler toolchain to generate assembly code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Char char="•"/>
            </a:pPr>
            <a:r>
              <a:rPr lang="en-US" dirty="0"/>
              <a:t>Using and FPGA synthesis tool to generate a </a:t>
            </a:r>
            <a:r>
              <a:rPr lang="en-US" b="1" dirty="0" err="1"/>
              <a:t>bitfile</a:t>
            </a:r>
            <a:r>
              <a:rPr lang="en-US" dirty="0"/>
              <a:t> that will </a:t>
            </a:r>
            <a:r>
              <a:rPr lang="en-US" i="1" dirty="0"/>
              <a:t>configure</a:t>
            </a:r>
            <a:r>
              <a:rPr lang="en-US" dirty="0"/>
              <a:t> a target FPGA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A3EFF"/>
              </a:buClr>
              <a:buSzPts val="24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F5CBC-8163-CB8A-D27A-F1B8FC08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Example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8AD4F-86C5-1C8C-7601-27E833D36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i</a:t>
            </a:r>
            <a:r>
              <a:rPr lang="en-US" dirty="0"/>
              <a:t>/o interface to allow ‘connection’ to another chip or system using standard or custom protocols</a:t>
            </a:r>
          </a:p>
          <a:p>
            <a:pPr lvl="1"/>
            <a:r>
              <a:rPr lang="en-US" dirty="0"/>
              <a:t>Specific protocol to connect to other systems chips </a:t>
            </a:r>
            <a:r>
              <a:rPr lang="en-US" dirty="0" err="1"/>
              <a:t>eg</a:t>
            </a:r>
            <a:r>
              <a:rPr lang="en-US" dirty="0"/>
              <a:t> I2C/I3C</a:t>
            </a:r>
          </a:p>
          <a:p>
            <a:r>
              <a:rPr lang="en-US" dirty="0"/>
              <a:t>Graphics or Display Driver</a:t>
            </a:r>
          </a:p>
          <a:p>
            <a:r>
              <a:rPr lang="en-US" dirty="0"/>
              <a:t>Camera(s) or Sensor(s) acquisition</a:t>
            </a:r>
          </a:p>
          <a:p>
            <a:pPr lvl="1"/>
            <a:r>
              <a:rPr lang="en-US" dirty="0"/>
              <a:t>Can also include Data processing on the way in and or out</a:t>
            </a:r>
          </a:p>
          <a:p>
            <a:pPr lvl="1"/>
            <a:endParaRPr lang="en-US" dirty="0"/>
          </a:p>
          <a:p>
            <a:r>
              <a:rPr lang="en-US" dirty="0"/>
              <a:t>Accelerators for signal processing or DSP  offload processing </a:t>
            </a:r>
          </a:p>
          <a:p>
            <a:pPr lvl="1"/>
            <a:r>
              <a:rPr lang="en-US" dirty="0"/>
              <a:t>Turns repeated code loops into hardware functions (go faster use less power take less energy)</a:t>
            </a:r>
          </a:p>
          <a:p>
            <a:pPr lvl="1"/>
            <a:r>
              <a:rPr lang="en-US" dirty="0"/>
              <a:t>Matrix Multiplication – Image Filtering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Extend the capability of the platform itself</a:t>
            </a:r>
          </a:p>
          <a:p>
            <a:pPr lvl="1"/>
            <a:r>
              <a:rPr lang="en-US" dirty="0"/>
              <a:t>Security – protect from side channel attacks</a:t>
            </a:r>
          </a:p>
          <a:p>
            <a:pPr lvl="1"/>
            <a:r>
              <a:rPr lang="en-US" dirty="0"/>
              <a:t>Add low power low energy management</a:t>
            </a:r>
          </a:p>
          <a:p>
            <a:pPr lvl="1"/>
            <a:r>
              <a:rPr lang="en-US" dirty="0"/>
              <a:t>Silicon Lifecycle management or Telemetry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2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on Chip (SoC) Projects - Implementation	</a:t>
            </a:r>
            <a:endParaRPr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Your</a:t>
            </a:r>
            <a:r>
              <a:rPr lang="en-US" dirty="0"/>
              <a:t> project will be </a:t>
            </a:r>
            <a:r>
              <a:rPr lang="en-US" i="1" dirty="0"/>
              <a:t>extending</a:t>
            </a:r>
            <a:r>
              <a:rPr lang="en-US" dirty="0"/>
              <a:t> an SoC example – </a:t>
            </a:r>
            <a:r>
              <a:rPr lang="en-US" dirty="0" err="1"/>
              <a:t>Rvfpga</a:t>
            </a:r>
            <a:r>
              <a:rPr lang="en-US" dirty="0"/>
              <a:t> to perform a specific system function</a:t>
            </a:r>
            <a:endParaRPr dirty="0"/>
          </a:p>
        </p:txBody>
      </p:sp>
      <p:sp>
        <p:nvSpPr>
          <p:cNvPr id="118" name="Google Shape;118;p2"/>
          <p:cNvSpPr txBox="1"/>
          <p:nvPr/>
        </p:nvSpPr>
        <p:spPr>
          <a:xfrm>
            <a:off x="6676975" y="1456521"/>
            <a:ext cx="5023017" cy="517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RV-FPGA is a reference 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SoC Architecture</a:t>
            </a:r>
            <a:endParaRPr sz="18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It is a complete functional set of RTL (Verilog HDL) which describes the structure and behavior of an example SoC (Think of this like it’s a </a:t>
            </a:r>
            <a:r>
              <a:rPr lang="en-US" sz="1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soft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R-Pi or Arduino)</a:t>
            </a:r>
            <a:endParaRPr lang="en-US" sz="1800" dirty="0">
              <a:ea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It </a:t>
            </a:r>
            <a:r>
              <a:rPr lang="en-US" sz="1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instantiates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 SWERV RISC-V Processor Core</a:t>
            </a:r>
            <a:endParaRPr sz="18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This is a micro-architectural implementation of the RISC-V Instruction Set Architecture (ISA) (You can write then compile a program to target this)</a:t>
            </a:r>
            <a:endParaRPr sz="18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example (which you will extend) will run code that is compiled and loaded into its memory</a:t>
            </a:r>
            <a:endParaRPr sz="18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design can be </a:t>
            </a:r>
            <a:r>
              <a:rPr lang="en-US" sz="1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simulated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as a Verilog HDL model</a:t>
            </a:r>
            <a:endParaRPr sz="18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Or it can be 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emulated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on an FPGA boards. You can test your design in a system context using the FPGA board</a:t>
            </a:r>
            <a:endParaRPr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BEF034-00E0-1287-9574-669C97CD8DA6}"/>
              </a:ext>
            </a:extLst>
          </p:cNvPr>
          <p:cNvGrpSpPr/>
          <p:nvPr/>
        </p:nvGrpSpPr>
        <p:grpSpPr>
          <a:xfrm>
            <a:off x="757991" y="1756611"/>
            <a:ext cx="4422866" cy="3818843"/>
            <a:chOff x="757990" y="1756611"/>
            <a:chExt cx="4823004" cy="4254953"/>
          </a:xfrm>
        </p:grpSpPr>
        <p:grpSp>
          <p:nvGrpSpPr>
            <p:cNvPr id="119" name="Google Shape;119;p2"/>
            <p:cNvGrpSpPr/>
            <p:nvPr/>
          </p:nvGrpSpPr>
          <p:grpSpPr>
            <a:xfrm>
              <a:off x="757990" y="1756611"/>
              <a:ext cx="4823004" cy="4110258"/>
              <a:chOff x="757989" y="1756611"/>
              <a:chExt cx="5189205" cy="4110258"/>
            </a:xfrm>
          </p:grpSpPr>
          <p:sp>
            <p:nvSpPr>
              <p:cNvPr id="120" name="Google Shape;120;p2"/>
              <p:cNvSpPr/>
              <p:nvPr/>
            </p:nvSpPr>
            <p:spPr>
              <a:xfrm>
                <a:off x="1695690" y="1915007"/>
                <a:ext cx="1412111" cy="126164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Processor</a:t>
                </a:r>
                <a:endParaRPr dirty="0"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261616" y="1908208"/>
                <a:ext cx="1505823" cy="126164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Memory Controller</a:t>
                </a:r>
                <a:endParaRPr dirty="0"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815877" y="3209598"/>
                <a:ext cx="2847372" cy="3773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Interconnect - Bus</a:t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410185" y="3619764"/>
                <a:ext cx="1457822" cy="38814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I/O</a:t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57989" y="1756611"/>
                <a:ext cx="5189205" cy="4110258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chemeClr val="dk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4064947" y="4081401"/>
                <a:ext cx="1412111" cy="1261641"/>
              </a:xfrm>
              <a:prstGeom prst="roundRect">
                <a:avLst>
                  <a:gd name="adj" fmla="val 16667"/>
                </a:avLst>
              </a:prstGeom>
              <a:solidFill>
                <a:srgbClr val="BF9500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IO Component</a:t>
                </a:r>
                <a:endParaRPr/>
              </a:p>
            </p:txBody>
          </p:sp>
        </p:grpSp>
        <p:cxnSp>
          <p:nvCxnSpPr>
            <p:cNvPr id="126" name="Google Shape;126;p2"/>
            <p:cNvCxnSpPr>
              <a:cxnSpLocks/>
            </p:cNvCxnSpPr>
            <p:nvPr/>
          </p:nvCxnSpPr>
          <p:spPr>
            <a:xfrm>
              <a:off x="1991147" y="4761023"/>
              <a:ext cx="1960210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"/>
            <p:cNvSpPr txBox="1"/>
            <p:nvPr/>
          </p:nvSpPr>
          <p:spPr>
            <a:xfrm>
              <a:off x="2448877" y="4785211"/>
              <a:ext cx="1312460" cy="32406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100"/>
                <a:buFont typeface="Arial"/>
                <a:buNone/>
              </a:pPr>
              <a:r>
                <a:rPr lang="en-US" sz="2100" b="0" i="1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Wishbone</a:t>
              </a:r>
              <a:endParaRPr i="1" dirty="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936724" y="4081401"/>
              <a:ext cx="964096" cy="1359244"/>
            </a:xfrm>
            <a:prstGeom prst="roundRect">
              <a:avLst>
                <a:gd name="adj" fmla="val 16667"/>
              </a:avLst>
            </a:prstGeom>
            <a:solidFill>
              <a:srgbClr val="FEC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Boot rom</a:t>
              </a:r>
              <a:endParaRPr/>
            </a:p>
          </p:txBody>
        </p:sp>
        <p:cxnSp>
          <p:nvCxnSpPr>
            <p:cNvPr id="130" name="Google Shape;130;p2"/>
            <p:cNvCxnSpPr>
              <a:cxnSpLocks/>
              <a:stCxn id="123" idx="2"/>
            </p:cNvCxnSpPr>
            <p:nvPr/>
          </p:nvCxnSpPr>
          <p:spPr>
            <a:xfrm>
              <a:off x="2971063" y="4007906"/>
              <a:ext cx="0" cy="753118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1" name="Google Shape;131;p2"/>
            <p:cNvSpPr/>
            <p:nvPr/>
          </p:nvSpPr>
          <p:spPr>
            <a:xfrm>
              <a:off x="1957577" y="2381791"/>
              <a:ext cx="1925307" cy="3629773"/>
            </a:xfrm>
            <a:prstGeom prst="arc">
              <a:avLst>
                <a:gd name="adj1" fmla="val 19692741"/>
                <a:gd name="adj2" fmla="val 5409860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triangle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966190" y="4184415"/>
              <a:ext cx="1312460" cy="1261642"/>
            </a:xfrm>
            <a:prstGeom prst="roundRect">
              <a:avLst>
                <a:gd name="adj" fmla="val 16667"/>
              </a:avLst>
            </a:prstGeom>
            <a:solidFill>
              <a:srgbClr val="BF9500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IO Component</a:t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18591" y="4336815"/>
              <a:ext cx="1312459" cy="1261642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IO Component</a:t>
              </a:r>
              <a:endParaRPr sz="12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D64D0FD-B2BB-8381-08B6-B268B5D9322F}"/>
              </a:ext>
            </a:extLst>
          </p:cNvPr>
          <p:cNvSpPr/>
          <p:nvPr/>
        </p:nvSpPr>
        <p:spPr>
          <a:xfrm>
            <a:off x="5257252" y="1801008"/>
            <a:ext cx="1009882" cy="3969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EXTERNAL SYSTEM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E225F8C-AC89-9834-DE7E-49936F892EEC}"/>
              </a:ext>
            </a:extLst>
          </p:cNvPr>
          <p:cNvCxnSpPr>
            <a:cxnSpLocks/>
            <a:stCxn id="133" idx="3"/>
          </p:cNvCxnSpPr>
          <p:nvPr/>
        </p:nvCxnSpPr>
        <p:spPr>
          <a:xfrm>
            <a:off x="5043353" y="4638523"/>
            <a:ext cx="609302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3CE5E-EE0B-90F6-1CDC-703021775A41}"/>
              </a:ext>
            </a:extLst>
          </p:cNvPr>
          <p:cNvSpPr/>
          <p:nvPr/>
        </p:nvSpPr>
        <p:spPr>
          <a:xfrm>
            <a:off x="5378963" y="2021174"/>
            <a:ext cx="836152" cy="104350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58BBF8D1-09BA-AEA2-B5E4-08F1C8080676}"/>
              </a:ext>
            </a:extLst>
          </p:cNvPr>
          <p:cNvCxnSpPr>
            <a:cxnSpLocks/>
          </p:cNvCxnSpPr>
          <p:nvPr/>
        </p:nvCxnSpPr>
        <p:spPr>
          <a:xfrm>
            <a:off x="5195753" y="4790923"/>
            <a:ext cx="609302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69B3426-A2DD-813F-3CBB-2C9A02036D44}"/>
              </a:ext>
            </a:extLst>
          </p:cNvPr>
          <p:cNvCxnSpPr>
            <a:cxnSpLocks/>
          </p:cNvCxnSpPr>
          <p:nvPr/>
        </p:nvCxnSpPr>
        <p:spPr>
          <a:xfrm>
            <a:off x="4175328" y="2178878"/>
            <a:ext cx="1214124" cy="235678"/>
          </a:xfrm>
          <a:prstGeom prst="bentConnector3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0D8C51-8689-0694-332E-A386BF79C850}"/>
              </a:ext>
            </a:extLst>
          </p:cNvPr>
          <p:cNvSpPr txBox="1"/>
          <p:nvPr/>
        </p:nvSpPr>
        <p:spPr>
          <a:xfrm>
            <a:off x="357352" y="5786658"/>
            <a:ext cx="22071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the Reference Platform is implemented in a single SoC chip or FPGA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79DF4-FF01-90FC-8430-BA5D3709FCF9}"/>
              </a:ext>
            </a:extLst>
          </p:cNvPr>
          <p:cNvSpPr txBox="1"/>
          <p:nvPr/>
        </p:nvSpPr>
        <p:spPr>
          <a:xfrm>
            <a:off x="4216626" y="5961242"/>
            <a:ext cx="220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 would be on a board see Slide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B1CC50-04D2-BCBE-936F-9B450B775426}"/>
              </a:ext>
            </a:extLst>
          </p:cNvPr>
          <p:cNvSpPr txBox="1"/>
          <p:nvPr/>
        </p:nvSpPr>
        <p:spPr>
          <a:xfrm>
            <a:off x="1339370" y="5170344"/>
            <a:ext cx="109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RV-FPGA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System on Chip Projects	- New I/O Component</a:t>
            </a:r>
            <a:endParaRPr/>
          </a:p>
        </p:txBody>
      </p:sp>
      <p:sp>
        <p:nvSpPr>
          <p:cNvPr id="139" name="Google Shape;139;p3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New I/O Component to perform a specific interface, control or sensing function</a:t>
            </a:r>
            <a:endParaRPr dirty="0"/>
          </a:p>
        </p:txBody>
      </p:sp>
      <p:sp>
        <p:nvSpPr>
          <p:cNvPr id="140" name="Google Shape;140;p3"/>
          <p:cNvSpPr txBox="1"/>
          <p:nvPr/>
        </p:nvSpPr>
        <p:spPr>
          <a:xfrm>
            <a:off x="6168553" y="1626249"/>
            <a:ext cx="5544022" cy="439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New I/O Component (to implement a specific function unique to your project) can be added to </a:t>
            </a:r>
            <a:r>
              <a:rPr lang="en-US" sz="21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SwervolfCore</a:t>
            </a: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to extend the </a:t>
            </a:r>
            <a:r>
              <a:rPr lang="en-US" sz="21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RVFpga</a:t>
            </a: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functionality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This will require: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core I/O Component to be designed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Wrapping in a Wishbone Interface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Integration into the memory space of the </a:t>
            </a:r>
            <a:r>
              <a:rPr lang="en-US" sz="21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RVFpga</a:t>
            </a: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(I/O mux needs to be extended)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Code to be written to access, test and control the I/O device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Implementation on to FPGA and tested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3"/>
          <p:cNvGrpSpPr/>
          <p:nvPr/>
        </p:nvGrpSpPr>
        <p:grpSpPr>
          <a:xfrm>
            <a:off x="757989" y="1756611"/>
            <a:ext cx="5265459" cy="4110258"/>
            <a:chOff x="757989" y="1756611"/>
            <a:chExt cx="5189205" cy="4110258"/>
          </a:xfrm>
        </p:grpSpPr>
        <p:sp>
          <p:nvSpPr>
            <p:cNvPr id="142" name="Google Shape;142;p3"/>
            <p:cNvSpPr/>
            <p:nvPr/>
          </p:nvSpPr>
          <p:spPr>
            <a:xfrm>
              <a:off x="1695690" y="1915007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Processor</a:t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355328" y="1908208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 Controller</a:t>
              </a:r>
              <a:endParaRPr dirty="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815877" y="3209598"/>
              <a:ext cx="2847372" cy="3773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Interconnect - Bus</a:t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410185" y="3619764"/>
              <a:ext cx="1457822" cy="38814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I/O Bridge</a:t>
              </a:r>
              <a:endParaRPr dirty="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57989" y="1756611"/>
              <a:ext cx="5189205" cy="4110258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064947" y="4081401"/>
              <a:ext cx="1412111" cy="126164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IO Component</a:t>
              </a:r>
              <a:endParaRPr/>
            </a:p>
          </p:txBody>
        </p:sp>
      </p:grpSp>
      <p:cxnSp>
        <p:nvCxnSpPr>
          <p:cNvPr id="148" name="Google Shape;148;p3"/>
          <p:cNvCxnSpPr/>
          <p:nvPr/>
        </p:nvCxnSpPr>
        <p:spPr>
          <a:xfrm>
            <a:off x="1991147" y="4761023"/>
            <a:ext cx="214003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3"/>
          <p:cNvSpPr txBox="1"/>
          <p:nvPr/>
        </p:nvSpPr>
        <p:spPr>
          <a:xfrm>
            <a:off x="2448876" y="4785211"/>
            <a:ext cx="1432862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Wishbone</a:t>
            </a: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936723" y="4081401"/>
            <a:ext cx="1052541" cy="1359244"/>
          </a:xfrm>
          <a:prstGeom prst="roundRect">
            <a:avLst>
              <a:gd name="adj" fmla="val 16667"/>
            </a:avLst>
          </a:prstGeom>
          <a:solidFill>
            <a:srgbClr val="FEC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Boot rom</a:t>
            </a:r>
            <a:endParaRPr/>
          </a:p>
        </p:txBody>
      </p:sp>
      <p:cxnSp>
        <p:nvCxnSpPr>
          <p:cNvPr id="151" name="Google Shape;151;p3"/>
          <p:cNvCxnSpPr>
            <a:stCxn id="145" idx="2"/>
            <a:endCxn id="149" idx="0"/>
          </p:cNvCxnSpPr>
          <p:nvPr/>
        </p:nvCxnSpPr>
        <p:spPr>
          <a:xfrm flipH="1">
            <a:off x="3165386" y="4007905"/>
            <a:ext cx="8700" cy="7773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3"/>
          <p:cNvSpPr/>
          <p:nvPr/>
        </p:nvSpPr>
        <p:spPr>
          <a:xfrm>
            <a:off x="4265942" y="4233801"/>
            <a:ext cx="1432862" cy="1261641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 Component</a:t>
            </a:r>
            <a:endParaRPr/>
          </a:p>
        </p:txBody>
      </p:sp>
      <p:sp>
        <p:nvSpPr>
          <p:cNvPr id="153" name="Google Shape;153;p3"/>
          <p:cNvSpPr/>
          <p:nvPr/>
        </p:nvSpPr>
        <p:spPr>
          <a:xfrm>
            <a:off x="4418342" y="4386201"/>
            <a:ext cx="1432862" cy="1261641"/>
          </a:xfrm>
          <a:prstGeom prst="roundRect">
            <a:avLst>
              <a:gd name="adj" fmla="val 16667"/>
            </a:avLst>
          </a:prstGeom>
          <a:solidFill>
            <a:srgbClr val="BF9500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IO Component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6168553" y="5647842"/>
            <a:ext cx="518663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6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cdn.opencores.org</a:t>
            </a:r>
            <a:r>
              <a:rPr lang="en-US" sz="16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/downloads/wbspec_b3.pdf</a:t>
            </a:r>
            <a:endParaRPr dirty="0"/>
          </a:p>
        </p:txBody>
      </p:sp>
      <p:sp>
        <p:nvSpPr>
          <p:cNvPr id="155" name="Google Shape;155;p3"/>
          <p:cNvSpPr/>
          <p:nvPr/>
        </p:nvSpPr>
        <p:spPr>
          <a:xfrm>
            <a:off x="9683801" y="3539799"/>
            <a:ext cx="1579418" cy="2218842"/>
          </a:xfrm>
          <a:prstGeom prst="arc">
            <a:avLst>
              <a:gd name="adj1" fmla="val 16200000"/>
              <a:gd name="adj2" fmla="val 4726265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B5620-A96F-582E-F6A1-5B9A14CFE70F}"/>
              </a:ext>
            </a:extLst>
          </p:cNvPr>
          <p:cNvSpPr txBox="1"/>
          <p:nvPr/>
        </p:nvSpPr>
        <p:spPr>
          <a:xfrm>
            <a:off x="2569446" y="6158181"/>
            <a:ext cx="141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Existing </a:t>
            </a:r>
            <a:r>
              <a:rPr lang="en-US" dirty="0" err="1"/>
              <a:t>i</a:t>
            </a:r>
            <a:r>
              <a:rPr lang="en-US" dirty="0"/>
              <a:t>/o component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48896</TotalTime>
  <Words>3093</Words>
  <Application>Microsoft Office PowerPoint</Application>
  <PresentationFormat>宽屏</PresentationFormat>
  <Paragraphs>376</Paragraphs>
  <Slides>26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Arm_PPT_Public</vt:lpstr>
      <vt:lpstr>2024-2025 MSc SoC Design Projects</vt:lpstr>
      <vt:lpstr>S2 Wk 10 Meeting </vt:lpstr>
      <vt:lpstr>Si Smörgåsbord</vt:lpstr>
      <vt:lpstr>SoC and Systems</vt:lpstr>
      <vt:lpstr>Motivation and Context</vt:lpstr>
      <vt:lpstr>Project Learning Outcomes for all projects</vt:lpstr>
      <vt:lpstr>Possible Example Projects</vt:lpstr>
      <vt:lpstr>System on Chip (SoC) Projects - Implementation </vt:lpstr>
      <vt:lpstr>Example System on Chip Projects - New I/O Component</vt:lpstr>
      <vt:lpstr>System on Chip (SoC) Projects - Power</vt:lpstr>
      <vt:lpstr>Example: SoC Project: Video/ Image (Also Sensor Fuse)</vt:lpstr>
      <vt:lpstr>Example: System on Chip Project: Video/ Image</vt:lpstr>
      <vt:lpstr>Add Leyuns Audio Example here</vt:lpstr>
      <vt:lpstr>Example System on Chip Projects - Audio Sensor Fusion</vt:lpstr>
      <vt:lpstr>Example System on Chip Project: Secured Boot – How? </vt:lpstr>
      <vt:lpstr>You will need to do 4 things to be successful</vt:lpstr>
      <vt:lpstr>Risc-V FPGA Training Collateral for Students</vt:lpstr>
      <vt:lpstr>IMPORTANT NOTES!</vt:lpstr>
      <vt:lpstr>Labs</vt:lpstr>
      <vt:lpstr>Labs</vt:lpstr>
      <vt:lpstr>The Labs WONT provide you with everything you need</vt:lpstr>
      <vt:lpstr>A very important note on complexity……..</vt:lpstr>
      <vt:lpstr>Whats Going on: High Level</vt:lpstr>
      <vt:lpstr>Important notes about the Labs – They are not a test!</vt:lpstr>
      <vt:lpstr>Add a slide on TARGETS</vt:lpstr>
      <vt:lpstr>Progress &amp;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 G</dc:creator>
  <cp:lastModifiedBy>Bowen Shi</cp:lastModifiedBy>
  <cp:revision>33</cp:revision>
  <dcterms:created xsi:type="dcterms:W3CDTF">2023-10-15T13:25:58Z</dcterms:created>
  <dcterms:modified xsi:type="dcterms:W3CDTF">2025-10-01T23:19:40Z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0x010100D9903A305FD5BF48A3D049A3A99DF827</vt:lpwstr>
  </property>
</Properties>
</file>